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71" r:id="rId4"/>
    <p:sldId id="261" r:id="rId5"/>
    <p:sldId id="262" r:id="rId6"/>
    <p:sldId id="273" r:id="rId7"/>
    <p:sldId id="263" r:id="rId8"/>
    <p:sldId id="264" r:id="rId9"/>
    <p:sldId id="265" r:id="rId10"/>
    <p:sldId id="274" r:id="rId11"/>
    <p:sldId id="266" r:id="rId12"/>
    <p:sldId id="267" r:id="rId13"/>
    <p:sldId id="275" r:id="rId14"/>
    <p:sldId id="256" r:id="rId15"/>
    <p:sldId id="257" r:id="rId16"/>
    <p:sldId id="258" r:id="rId17"/>
    <p:sldId id="269" r:id="rId18"/>
  </p:sldIdLst>
  <p:sldSz cx="9144000" cy="6858000" type="screen4x3"/>
  <p:notesSz cx="6858000" cy="9945688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chartUserShapes" Target="../drawings/drawing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chartUserShapes" Target="../drawings/drawing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chartUserShapes" Target="../drawings/drawing3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898353099823"/>
          <c:y val="0.034559085965156555"/>
          <c:w val="0.6005103588104248"/>
          <c:h val="0.473721325397491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90% (22 ребенка)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Может планировать этапы создания собственной постройки, находить конструктивные решения</c:v>
                </c:pt>
                <c:pt idx="1">
                  <c:v>Умеет работать коллективно, распределятьобязанности при постройке</c:v>
                </c:pt>
                <c:pt idx="2">
                  <c:v>Объединение различных групп предметов по общим признакам</c:v>
                </c:pt>
                <c:pt idx="3">
                  <c:v>Считает до 20-ти и больше, называет числа в прямом и обратном порядке, соотносит цифры и количество предметов.</c:v>
                </c:pt>
                <c:pt idx="4">
                  <c:v>Составляет и решает задачи в 1 действие</c:v>
                </c:pt>
                <c:pt idx="5">
                  <c:v>Различает величины. Измеряет длину предметов, объемы жидких и сыпучих веществ.</c:v>
                </c:pt>
                <c:pt idx="6">
                  <c:v>Умеет делить предметы на несколько равных частей, сравнивать целое и его часть</c:v>
                </c:pt>
                <c:pt idx="7">
                  <c:v>Ориентируется в окружающем пространстве и на плоскости листа. Умеет определять время</c:v>
                </c:pt>
                <c:pt idx="8">
                  <c:v>Знает последовательность дней недели, времен года, месяцев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0.92</c:v>
                </c:pt>
                <c:pt idx="1">
                  <c:v>0.79</c:v>
                </c:pt>
                <c:pt idx="2">
                  <c:v>1</c:v>
                </c:pt>
                <c:pt idx="3">
                  <c:v>0.96</c:v>
                </c:pt>
                <c:pt idx="4">
                  <c:v>0.58</c:v>
                </c:pt>
                <c:pt idx="5">
                  <c:v>0.79</c:v>
                </c:pt>
                <c:pt idx="6">
                  <c:v>0.92</c:v>
                </c:pt>
                <c:pt idx="7">
                  <c:v>0.63</c:v>
                </c:pt>
                <c:pt idx="8">
                  <c:v>1</c:v>
                </c:pt>
              </c:numCache>
            </c:numRef>
          </c:val>
          <c:shape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10% (2 ребенка)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Может планировать этапы создания собственной постройки, находить конструктивные решения</c:v>
                </c:pt>
                <c:pt idx="1">
                  <c:v>Умеет работать коллективно, распределятьобязанности при постройке</c:v>
                </c:pt>
                <c:pt idx="2">
                  <c:v>Объединение различных групп предметов по общим признакам</c:v>
                </c:pt>
                <c:pt idx="3">
                  <c:v>Считает до 20-ти и больше, называет числа в прямом и обратном порядке, соотносит цифры и количество предметов.</c:v>
                </c:pt>
                <c:pt idx="4">
                  <c:v>Составляет и решает задачи в 1 действие</c:v>
                </c:pt>
                <c:pt idx="5">
                  <c:v>Различает величины. Измеряет длину предметов, объемы жидких и сыпучих веществ.</c:v>
                </c:pt>
                <c:pt idx="6">
                  <c:v>Умеет делить предметы на несколько равных частей, сравнивать целое и его часть</c:v>
                </c:pt>
                <c:pt idx="7">
                  <c:v>Ориентируется в окружающем пространстве и на плоскости листа. Умеет определять время</c:v>
                </c:pt>
                <c:pt idx="8">
                  <c:v>Знает последовательность дней недели, времен года, месяцев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0.08</c:v>
                </c:pt>
                <c:pt idx="1">
                  <c:v>0.21</c:v>
                </c:pt>
                <c:pt idx="2">
                  <c:v>0</c:v>
                </c:pt>
                <c:pt idx="3">
                  <c:v>0.04</c:v>
                </c:pt>
                <c:pt idx="4">
                  <c:v>0.38</c:v>
                </c:pt>
                <c:pt idx="5">
                  <c:v>0.21</c:v>
                </c:pt>
                <c:pt idx="6">
                  <c:v>0.08</c:v>
                </c:pt>
                <c:pt idx="7">
                  <c:v>0.37</c:v>
                </c:pt>
                <c:pt idx="8">
                  <c:v>0</c:v>
                </c:pt>
              </c:numCache>
            </c:numRef>
          </c:val>
          <c:shape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(0)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Может планировать этапы создания собственной постройки, находить конструктивные решения</c:v>
                </c:pt>
                <c:pt idx="1">
                  <c:v>Умеет работать коллективно, распределятьобязанности при постройке</c:v>
                </c:pt>
                <c:pt idx="2">
                  <c:v>Объединение различных групп предметов по общим признакам</c:v>
                </c:pt>
                <c:pt idx="3">
                  <c:v>Считает до 20-ти и больше, называет числа в прямом и обратном порядке, соотносит цифры и количество предметов.</c:v>
                </c:pt>
                <c:pt idx="4">
                  <c:v>Составляет и решает задачи в 1 действие</c:v>
                </c:pt>
                <c:pt idx="5">
                  <c:v>Различает величины. Измеряет длину предметов, объемы жидких и сыпучих веществ.</c:v>
                </c:pt>
                <c:pt idx="6">
                  <c:v>Умеет делить предметы на несколько равных частей, сравнивать целое и его часть</c:v>
                </c:pt>
                <c:pt idx="7">
                  <c:v>Ориентируется в окружающем пространстве и на плоскости листа. Умеет определять время</c:v>
                </c:pt>
                <c:pt idx="8">
                  <c:v>Знает последовательность дней недели, времен года, месяцев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%">
                  <c:v>0.04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45999744"/>
        <c:axId val="146001280"/>
        <c:axId val="0"/>
      </c:bar3DChart>
      <c:catAx>
        <c:axId val="14599974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-5400000" vert="horz" anchor="ctr" anchorCtr="0"/>
          <a:p>
            <a:pPr>
              <a:defRPr sz="1000" smtId="4294967295"/>
            </a:pPr>
            <a:endParaRPr lang="ru-RU"/>
          </a:p>
        </c:txPr>
        <c:crossAx val="146001280"/>
        <c:crosses val="autoZero"/>
        <c:auto val="0"/>
        <c:lblAlgn val="l"/>
        <c:lblOffset/>
        <c:noMultiLvlLbl val="0"/>
      </c:catAx>
      <c:valAx>
        <c:axId val="146001280"/>
        <c:scaling>
          <c:orientation/>
        </c:scaling>
        <c:delete val="0"/>
        <c:axPos val="l"/>
        <c:majorGridlines/>
        <c:numFmt formatCode="0%" sourceLinked="1"/>
        <c:majorTickMark val="out"/>
        <c:minorTickMark val="none"/>
        <c:crossAx val="14599974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68821138143539429"/>
          <c:y val="0.62834262847900391"/>
          <c:w val="0.31178861856460571"/>
          <c:h val="0.33996015787124634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89% (22 ребенка)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Выбирает и группирует предметы в соответствии с познавательной задачей</c:v>
                </c:pt>
                <c:pt idx="1">
                  <c:v>Знает символику РФ, называет столицу, имеет представления об родном крае</c:v>
                </c:pt>
                <c:pt idx="2">
                  <c:v>имеет представления о школе, бибилиотеке; знает правила поведения в городе, на природе и соблюдает их.</c:v>
                </c:pt>
                <c:pt idx="3">
                  <c:v>Знает некоторых представителей животного мира, может обощать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0.83</c:v>
                </c:pt>
                <c:pt idx="1">
                  <c:v>0.79</c:v>
                </c:pt>
                <c:pt idx="2">
                  <c:v>1</c:v>
                </c:pt>
                <c:pt idx="3">
                  <c:v>0.96</c:v>
                </c:pt>
              </c:numCache>
            </c:numRef>
          </c:val>
          <c:shape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11% (2 ребенка)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Выбирает и группирует предметы в соответствии с познавательной задачей</c:v>
                </c:pt>
                <c:pt idx="1">
                  <c:v>Знает символику РФ, называет столицу, имеет представления об родном крае</c:v>
                </c:pt>
                <c:pt idx="2">
                  <c:v>имеет представления о школе, бибилиотеке; знает правила поведения в городе, на природе и соблюдает их.</c:v>
                </c:pt>
                <c:pt idx="3">
                  <c:v>Знает некоторых представителей животного мира, может обощать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0.17</c:v>
                </c:pt>
                <c:pt idx="1">
                  <c:v>0.21</c:v>
                </c:pt>
                <c:pt idx="2">
                  <c:v>0</c:v>
                </c:pt>
                <c:pt idx="3">
                  <c:v>0.04</c:v>
                </c:pt>
              </c:numCache>
            </c:numRef>
          </c:val>
          <c:shape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(0)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Выбирает и группирует предметы в соответствии с познавательной задачей</c:v>
                </c:pt>
                <c:pt idx="1">
                  <c:v>Знает символику РФ, называет столицу, имеет представления об родном крае</c:v>
                </c:pt>
                <c:pt idx="2">
                  <c:v>имеет представления о школе, бибилиотеке; знает правила поведения в городе, на природе и соблюдает их.</c:v>
                </c:pt>
                <c:pt idx="3">
                  <c:v>Знает некоторых представителей животного мира, может обощать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46243584"/>
        <c:axId val="146245120"/>
        <c:axId val="0"/>
      </c:bar3DChart>
      <c:catAx>
        <c:axId val="14624358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800" smtId="4294967295"/>
            </a:pPr>
            <a:endParaRPr lang="ru-RU"/>
          </a:p>
        </c:txPr>
        <c:crossAx val="146245120"/>
        <c:crosses val="autoZero"/>
        <c:auto val="0"/>
        <c:lblAlgn val="ctr"/>
        <c:lblOffset/>
        <c:noMultiLvlLbl val="0"/>
      </c:catAx>
      <c:valAx>
        <c:axId val="146245120"/>
        <c:scaling>
          <c:orientation/>
        </c:scaling>
        <c:delete val="0"/>
        <c:axPos val="l"/>
        <c:majorGridlines/>
        <c:numFmt formatCode="0%" sourceLinked="1"/>
        <c:majorTickMark val="out"/>
        <c:minorTickMark val="none"/>
        <c:crossAx val="14624358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67341285943984985"/>
          <c:y val="0.637086808681488"/>
          <c:w val="0.30063235759735107"/>
          <c:h val="0.31862297654151917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 76% (18 детей)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Владеет словарным запасом, свободно общается </c:v>
                </c:pt>
                <c:pt idx="1">
                  <c:v>Пересказывает лит. прозвед., составляет рассказы по сюж.картинкам</c:v>
                </c:pt>
                <c:pt idx="2">
                  <c:v>Употребляет в речи синономы, антонимы, различает понятия "звук", "Слог", "слово", "предложение"</c:v>
                </c:pt>
                <c:pt idx="3">
                  <c:v>Называет любимые сказки и рассказы, знает 2-3 стих-я, считалки, загадки</c:v>
                </c:pt>
                <c:pt idx="4">
                  <c:v>Называет 2-3-х авторов детских книг</c:v>
                </c:pt>
                <c:pt idx="5">
                  <c:v>Выразительно читает стих-е, пересказывает отрывок сказки, рассказа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0.92</c:v>
                </c:pt>
                <c:pt idx="1">
                  <c:v>0.75</c:v>
                </c:pt>
                <c:pt idx="2">
                  <c:v>0.67</c:v>
                </c:pt>
                <c:pt idx="3">
                  <c:v>0.75</c:v>
                </c:pt>
                <c:pt idx="4">
                  <c:v>0.79</c:v>
                </c:pt>
                <c:pt idx="5">
                  <c:v>0.71</c:v>
                </c:pt>
              </c:numCache>
            </c:numRef>
          </c:val>
          <c:shape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21%  (5 детей)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Владеет словарным запасом, свободно общается </c:v>
                </c:pt>
                <c:pt idx="1">
                  <c:v>Пересказывает лит. прозвед., составляет рассказы по сюж.картинкам</c:v>
                </c:pt>
                <c:pt idx="2">
                  <c:v>Употребляет в речи синономы, антонимы, различает понятия "звук", "Слог", "слово", "предложение"</c:v>
                </c:pt>
                <c:pt idx="3">
                  <c:v>Называет любимые сказки и рассказы, знает 2-3 стих-я, считалки, загадки</c:v>
                </c:pt>
                <c:pt idx="4">
                  <c:v>Называет 2-3-х авторов детских книг</c:v>
                </c:pt>
                <c:pt idx="5">
                  <c:v>Выразительно читает стих-е, пересказывает отрывок сказки, рассказа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0.04</c:v>
                </c:pt>
                <c:pt idx="1">
                  <c:v>0.21</c:v>
                </c:pt>
                <c:pt idx="2">
                  <c:v>0.29</c:v>
                </c:pt>
                <c:pt idx="3">
                  <c:v>0.21</c:v>
                </c:pt>
                <c:pt idx="4">
                  <c:v>0.17</c:v>
                </c:pt>
                <c:pt idx="5">
                  <c:v>0.25</c:v>
                </c:pt>
              </c:numCache>
            </c:numRef>
          </c:val>
          <c:shape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3%       (1 ребенок)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Владеет словарным запасом, свободно общается </c:v>
                </c:pt>
                <c:pt idx="1">
                  <c:v>Пересказывает лит. прозвед., составляет рассказы по сюж.картинкам</c:v>
                </c:pt>
                <c:pt idx="2">
                  <c:v>Употребляет в речи синономы, антонимы, различает понятия "звук", "Слог", "слово", "предложение"</c:v>
                </c:pt>
                <c:pt idx="3">
                  <c:v>Называет любимые сказки и рассказы, знает 2-3 стих-я, считалки, загадки</c:v>
                </c:pt>
                <c:pt idx="4">
                  <c:v>Называет 2-3-х авторов детских книг</c:v>
                </c:pt>
                <c:pt idx="5">
                  <c:v>Выразительно читает стих-е, пересказывает отрывок сказки, рассказа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46490496"/>
        <c:axId val="146492032"/>
        <c:axId val="0"/>
      </c:bar3DChart>
      <c:catAx>
        <c:axId val="146490496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 rot="-5400000" vert="horz"/>
          <a:p>
            <a:pPr>
              <a:defRPr sz="800" smtId="4294967295"/>
            </a:pPr>
            <a:endParaRPr lang="ru-RU"/>
          </a:p>
        </c:txPr>
        <c:crossAx val="146492032"/>
        <c:crosses val="autoZero"/>
        <c:auto val="0"/>
        <c:lblAlgn val="ctr"/>
        <c:lblOffset/>
        <c:noMultiLvlLbl val="0"/>
      </c:catAx>
      <c:valAx>
        <c:axId val="146492032"/>
        <c:scaling>
          <c:orientation/>
        </c:scaling>
        <c:delete val="0"/>
        <c:axPos val="l"/>
        <c:majorGridlines/>
        <c:numFmt formatCode="0%" sourceLinked="1"/>
        <c:majorTickMark val="out"/>
        <c:minorTickMark val="none"/>
        <c:crossAx val="146490496"/>
        <c:crosses val="autoZero"/>
        <c:crossBetween val="between"/>
      </c:valAx>
    </c:plotArea>
    <c:legend>
      <c:legendPos/>
      <c:layout>
        <c:manualLayout>
          <c:xMode val="edge"/>
          <c:yMode val="edge"/>
          <c:x val="0.66813564300537109"/>
          <c:y val="0.6010623574256897"/>
          <c:w val="0.29824092984199524"/>
          <c:h val="0.34263163805007935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0.73065</cdr:x>
      <cdr:y>0.50664</cdr:y>
    </cdr:from>
    <cdr:to>
      <cdr:x>0.93589</cdr:x>
      <cdr:y>0.65581</cdr:y>
    </cdr:to>
    <cdr:sp macro="" textlink="">
      <cdr:nvSpPr>
        <cdr:cNvPr id="2" name="TextBox 1"/>
        <cdr:cNvSpPr txBox="1"/>
      </cdr:nvSpPr>
      <cdr:spPr>
        <a:xfrm>
          <a:off x="6408674" y="2690368"/>
          <a:ext cx="1800225" cy="792099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20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Середина года </a:t>
          </a:r>
          <a:r>
            <a:rPr lang="ru-RU" sz="14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(март 2021 г.)</a:t>
          </a:r>
          <a:endParaRPr lang="ru-RU" sz="1400" b="1" i="1" u="sng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0.68139</cdr:x>
      <cdr:y>0</cdr:y>
    </cdr:from>
    <cdr:to>
      <cdr:x>1</cdr:x>
      <cdr:y>0.18119</cdr:y>
    </cdr:to>
    <cdr:sp macro="" textlink="">
      <cdr:nvSpPr>
        <cdr:cNvPr id="3" name="TextBox 2"/>
        <cdr:cNvSpPr txBox="1"/>
      </cdr:nvSpPr>
      <cdr:spPr>
        <a:xfrm>
          <a:off x="5976620" y="0"/>
          <a:ext cx="2794635" cy="962152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18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Начало года</a:t>
          </a:r>
        </a:p>
        <a:p>
          <a:pPr algn="ctr"/>
          <a:r>
            <a:rPr lang="ru-RU" sz="18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2020 г.)</a:t>
          </a:r>
          <a:endParaRPr lang="ru-RU" sz="1400" b="1" i="1" u="sng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0.6896</cdr:x>
      <cdr:y>0.09983</cdr:y>
    </cdr:from>
    <cdr:to>
      <cdr:x>1</cdr:x>
      <cdr:y>0.43884</cdr:y>
    </cdr:to>
    <cdr:sp macro="" textlink="">
      <cdr:nvSpPr>
        <cdr:cNvPr id="4" name="TextBox 3"/>
        <cdr:cNvSpPr txBox="1"/>
      </cdr:nvSpPr>
      <cdr:spPr>
        <a:xfrm>
          <a:off x="6048629" y="530098"/>
          <a:ext cx="2722626" cy="1800225"/>
        </a:xfrm>
        <a:prstGeom prst="rect">
          <a:avLst/>
        </a:prstGeom>
      </cdr:spPr>
      <cdr:txBody>
        <a:bodyPr vertOverflow="clip" wrap="square" rtlCol="0"/>
        <a:lstStyle/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Высокий уровень 54 %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  (13 детей ) 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Средний уровень 38 %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   (9 детей ) 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Низкий уровень 8 %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 (2 ребенка )</a:t>
          </a:r>
          <a:endParaRPr lang="ru-RU" sz="1800" spc="10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0.65042</cdr:x>
      <cdr:y>0</cdr:y>
    </cdr:from>
    <cdr:to>
      <cdr:x>0.96748</cdr:x>
      <cdr:y>0.13889</cdr:y>
    </cdr:to>
    <cdr:sp macro="" textlink="">
      <cdr:nvSpPr>
        <cdr:cNvPr id="2" name="TextBox 1"/>
        <cdr:cNvSpPr txBox="1"/>
      </cdr:nvSpPr>
      <cdr:spPr>
        <a:xfrm>
          <a:off x="5760720" y="0"/>
          <a:ext cx="2808224" cy="720090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20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Начало года </a:t>
          </a:r>
        </a:p>
        <a:p>
          <a:pPr algn="ctr"/>
          <a:r>
            <a:rPr lang="ru-RU" sz="14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2020 г.)</a:t>
          </a:r>
          <a:endParaRPr lang="ru-RU" sz="1400" b="1" i="1" u="sng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0.66668</cdr:x>
      <cdr:y>0.11111</cdr:y>
    </cdr:from>
    <cdr:to>
      <cdr:x>0.97561</cdr:x>
      <cdr:y>0.47223</cdr:y>
    </cdr:to>
    <cdr:sp macro="" textlink="">
      <cdr:nvSpPr>
        <cdr:cNvPr id="3" name="TextBox 2"/>
        <cdr:cNvSpPr txBox="1"/>
      </cdr:nvSpPr>
      <cdr:spPr>
        <a:xfrm>
          <a:off x="5904738" y="576072"/>
          <a:ext cx="2736215" cy="1872234"/>
        </a:xfrm>
        <a:prstGeom prst="rect">
          <a:avLst/>
        </a:prstGeom>
      </cdr:spPr>
      <cdr:txBody>
        <a:bodyPr vertOverflow="clip" wrap="square" rtlCol="0"/>
        <a:lstStyle/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Высокий  уровень 47% </a:t>
          </a:r>
        </a:p>
        <a:p>
          <a:r>
            <a:rPr lang="ru-RU" sz="1800" spc="10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(12 детей )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Средний уровень 42%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(10 детей )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Низкий уровень 11%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(2 ребенка )</a:t>
          </a:r>
        </a:p>
        <a:p>
          <a:endParaRPr lang="ru-RU" sz="1800">
            <a:latin typeface="Arial Narrow" panose="020b0606020202030204" pitchFamily="34" charset="0"/>
          </a:endParaRPr>
        </a:p>
      </cdr:txBody>
    </cdr:sp>
  </cdr:relSizeAnchor>
  <cdr:relSizeAnchor>
    <cdr:from>
      <cdr:x>0.71546</cdr:x>
      <cdr:y>0.50001</cdr:y>
    </cdr:from>
    <cdr:to>
      <cdr:x>0.92683</cdr:x>
      <cdr:y>0.62501</cdr:y>
    </cdr:to>
    <cdr:sp macro="" textlink="">
      <cdr:nvSpPr>
        <cdr:cNvPr id="4" name="TextBox 3"/>
        <cdr:cNvSpPr txBox="1"/>
      </cdr:nvSpPr>
      <cdr:spPr>
        <a:xfrm>
          <a:off x="6336792" y="2592324"/>
          <a:ext cx="1872107" cy="648081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20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Середина года </a:t>
          </a:r>
          <a:r>
            <a:rPr lang="ru-RU" sz="14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(март 2021 г.)</a:t>
          </a:r>
        </a:p>
        <a:p>
          <a:endParaRPr lang="ru-RU" sz="2000" b="1" i="1" u="sng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0.70161</cdr:x>
      <cdr:y>0.47835</cdr:y>
    </cdr:from>
    <cdr:to>
      <cdr:x>0.94355</cdr:x>
      <cdr:y>0.60133</cdr:y>
    </cdr:to>
    <cdr:sp macro="" textlink="">
      <cdr:nvSpPr>
        <cdr:cNvPr id="2" name="TextBox 1"/>
        <cdr:cNvSpPr txBox="1"/>
      </cdr:nvSpPr>
      <cdr:spPr>
        <a:xfrm>
          <a:off x="6264656" y="2520315"/>
          <a:ext cx="2160270" cy="647954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20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Середина года </a:t>
          </a:r>
          <a:r>
            <a:rPr lang="ru-RU" sz="14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(март 2021 г.)</a:t>
          </a:r>
        </a:p>
        <a:p>
          <a:pPr algn="ctr"/>
          <a:endParaRPr lang="ru-RU" sz="2000" b="1" i="1" u="sng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0.69354</cdr:x>
      <cdr:y>0</cdr:y>
    </cdr:from>
    <cdr:to>
      <cdr:x>0.95968</cdr:x>
      <cdr:y>0.123</cdr:y>
    </cdr:to>
    <cdr:sp macro="" textlink="">
      <cdr:nvSpPr>
        <cdr:cNvPr id="3" name="TextBox 2"/>
        <cdr:cNvSpPr txBox="1"/>
      </cdr:nvSpPr>
      <cdr:spPr>
        <a:xfrm>
          <a:off x="6192647" y="0"/>
          <a:ext cx="2376297" cy="648081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ru-RU" sz="20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Начало года </a:t>
          </a:r>
          <a:r>
            <a:rPr lang="ru-RU" sz="1400" b="1" i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2020 г.)</a:t>
          </a:r>
          <a:endParaRPr lang="ru-RU" sz="1400" b="1" i="1" u="sng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0.66129</cdr:x>
      <cdr:y>0.10934</cdr:y>
    </cdr:from>
    <cdr:to>
      <cdr:x>0.97581</cdr:x>
      <cdr:y>0.45101</cdr:y>
    </cdr:to>
    <cdr:sp macro="" textlink="">
      <cdr:nvSpPr>
        <cdr:cNvPr id="4" name="TextBox 3"/>
        <cdr:cNvSpPr txBox="1"/>
      </cdr:nvSpPr>
      <cdr:spPr>
        <a:xfrm>
          <a:off x="5904611" y="576072"/>
          <a:ext cx="2808351" cy="1800225"/>
        </a:xfrm>
        <a:prstGeom prst="rect">
          <a:avLst/>
        </a:prstGeom>
      </cdr:spPr>
      <cdr:txBody>
        <a:bodyPr vertOverflow="clip" wrap="square" rtlCol="0"/>
        <a:lstStyle/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Высокий уровень 33% 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(8 детей )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Средний уровень 50%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(12 детей ) 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Низкий уровень 17%</a:t>
          </a:r>
        </a:p>
        <a:p>
          <a:r>
            <a:rPr lang="ru-RU" sz="1800" spc="100" smtClean="0">
              <a:latin typeface="Arial Narrow" panose="020b0606020202030204" pitchFamily="34" charset="0"/>
              <a:cs typeface="Times New Roman" panose="02020603050405020304" pitchFamily="18" charset="0"/>
            </a:rPr>
            <a:t>           (4 ребенка)</a:t>
          </a:r>
        </a:p>
      </cdr:txBody>
    </cdr:sp>
  </cdr:relSizeAnchor>
</c:userShap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99CA6E-C699-4EEE-A2B2-C0A610A010A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DC5063-45F0-4B98-AB43-D8F180E41F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DEXP\Desktop\для собрания\IMG_20201012_115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22332" r="5526"/>
          <a:stretch>
            <a:fillRect/>
          </a:stretch>
        </p:blipFill>
        <p:spPr bwMode="auto">
          <a:xfrm>
            <a:off x="267176" y="1333912"/>
            <a:ext cx="4708478" cy="31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Dmitry\Desktop\фото для род.собрания\игр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3" b="2976"/>
          <a:stretch>
            <a:fillRect/>
          </a:stretch>
        </p:blipFill>
        <p:spPr bwMode="auto">
          <a:xfrm>
            <a:off x="3275856" y="3933056"/>
            <a:ext cx="2771321" cy="266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91680" y="3956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занятий</a:t>
            </a:r>
            <a:endParaRPr lang="ru-RU" sz="32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Dmitry\Desktop\фото для род.собрания\мяч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 b="0"/>
          <a:stretch>
            <a:fillRect/>
          </a:stretch>
        </p:blipFill>
        <p:spPr bwMode="auto">
          <a:xfrm>
            <a:off x="5796136" y="1236934"/>
            <a:ext cx="2808312" cy="284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4205492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Dmitry\Desktop\фото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1"/>
          <a:stretch>
            <a:fillRect/>
          </a:stretch>
        </p:blipFill>
        <p:spPr bwMode="auto">
          <a:xfrm>
            <a:off x="184515" y="3212976"/>
            <a:ext cx="4061657" cy="3026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115616" y="21128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тетрадях</a:t>
            </a:r>
            <a:endParaRPr lang="ru-RU" sz="44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Dmitry\Desktop\фото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t="13492" r="0"/>
          <a:stretch>
            <a:fillRect/>
          </a:stretch>
        </p:blipFill>
        <p:spPr bwMode="auto">
          <a:xfrm>
            <a:off x="4315611" y="980728"/>
            <a:ext cx="4525754" cy="3883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153000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Dmitry\Desktop\фото для род.собрания\Осан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699" y="685800"/>
            <a:ext cx="7524061" cy="56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1728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51520" y="31696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  <a:endParaRPr lang="ru-RU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mitry\Desktop\фото для род.собрания\Эксперим.микроск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r="0" b="20040"/>
          <a:stretch>
            <a:fillRect/>
          </a:stretch>
        </p:blipFill>
        <p:spPr bwMode="auto">
          <a:xfrm>
            <a:off x="323528" y="2924944"/>
            <a:ext cx="4591128" cy="345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Dmitry\Desktop\фото для род.собрания\Экспер.соленая в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269" y="1202491"/>
            <a:ext cx="4569431" cy="341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https://ds15-apatity.ru/images/photos/2019-2020/Muravishky/k89EUWKtD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113993"/>
            <a:ext cx="16689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6485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44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mycdn.me/i?r=AyH4iRPQ2q0otWIFepML2LxRdWK4k-BLwl8zZrxnAmd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30089"/>
            <a:ext cx="4194720" cy="41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?r=AyH4iRPQ2q0otWIFepML2LxRHP9AlhthdwawoyiMPNOT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409" y="1916832"/>
            <a:ext cx="4338736" cy="4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9931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84651675"/>
              </p:ext>
            </p:extLst>
          </p:nvPr>
        </p:nvGraphicFramePr>
        <p:xfrm>
          <a:off x="251520" y="1458706"/>
          <a:ext cx="8771228" cy="53101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75082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действия, </a:t>
            </a:r>
          </a:p>
          <a:p>
            <a:pPr algn="ctr"/>
            <a:r>
              <a:rPr 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конструктивно-модельная деятельность</a:t>
            </a:r>
            <a:endParaRPr lang="ru-RU" sz="2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4000" b="1" i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0192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1263119"/>
              </p:ext>
            </p:extLst>
          </p:nvPr>
        </p:nvGraphicFramePr>
        <p:xfrm>
          <a:off x="107504" y="1412776"/>
          <a:ext cx="8856984" cy="51845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6064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 и первичные представления о себе, </a:t>
            </a:r>
          </a:p>
          <a:p>
            <a:pPr algn="ctr"/>
            <a:r>
              <a:rPr 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 и природном мире</a:t>
            </a:r>
            <a:endParaRPr lang="ru-RU" sz="2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791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9570183"/>
              </p:ext>
            </p:extLst>
          </p:nvPr>
        </p:nvGraphicFramePr>
        <p:xfrm>
          <a:off x="107504" y="1268760"/>
          <a:ext cx="8928992" cy="526877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122729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4000" b="1" i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9348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4" name="Picture 4" descr="https://i.ytimg.com/vi/VSHQFVuo5S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04664"/>
            <a:ext cx="857695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2555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s://i.mycdn.me/i?r=AyH4iRPQ2q0otWIFepML2LxRaRBuEezzphPYfdxXYsxH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8" y="1813622"/>
            <a:ext cx="3842477" cy="2874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C:\Users\Dmitry\Desktop\фото для род.собрания\Экспер.кам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996952"/>
            <a:ext cx="4432826" cy="3313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591023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Dmitry\Desktop\фот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0" y="685800"/>
            <a:ext cx="7340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7040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Dmitry\Desktop\фото для род.собрания\сюрпризный мо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7" r="9259"/>
          <a:stretch>
            <a:fillRect/>
          </a:stretch>
        </p:blipFill>
        <p:spPr bwMode="auto">
          <a:xfrm>
            <a:off x="755576" y="1427581"/>
            <a:ext cx="3733800" cy="412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    момент</a:t>
            </a:r>
            <a:endParaRPr lang="ru-RU" sz="32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Dmitry\Desktop\фото для род.собрания\Ми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 r="2606" b="13599"/>
          <a:stretch>
            <a:fillRect/>
          </a:stretch>
        </p:blipFill>
        <p:spPr bwMode="auto">
          <a:xfrm>
            <a:off x="5475328" y="332656"/>
            <a:ext cx="2828697" cy="286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Dmitry\Desktop\фото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645024"/>
            <a:ext cx="3477612" cy="259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1572930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Dmitry\Desktop\фото для род.собран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36712"/>
            <a:ext cx="3960440" cy="296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Dmitry\Desktop\фото для род.собрания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582" y="3068960"/>
            <a:ext cx="4248472" cy="317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94649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Dmitry\Desktop\фото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3030545" cy="226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Dmitry\Desktop\фото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9"/>
          <a:stretch>
            <a:fillRect/>
          </a:stretch>
        </p:blipFill>
        <p:spPr bwMode="auto">
          <a:xfrm>
            <a:off x="539552" y="2996952"/>
            <a:ext cx="3078522" cy="3558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Dmitry\Desktop\фото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b="2183"/>
          <a:stretch>
            <a:fillRect/>
          </a:stretch>
        </p:blipFill>
        <p:spPr bwMode="auto">
          <a:xfrm>
            <a:off x="3995936" y="1124744"/>
            <a:ext cx="4809878" cy="451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154346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Dmitry\Desktop\фот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13294"/>
          <a:stretch>
            <a:fillRect/>
          </a:stretch>
        </p:blipFill>
        <p:spPr bwMode="auto">
          <a:xfrm>
            <a:off x="395536" y="476672"/>
            <a:ext cx="658157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i.mycdn.me/i?r=AyH4iRPQ2q0otWIFepML2LxRmcHAkrdOTNo7DF68OeL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373693"/>
            <a:ext cx="4405476" cy="329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97162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Dmitry\Desktop\фото для род.собрани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64704"/>
            <a:ext cx="4055676" cy="303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mitry\Desktop\фото для род.собрания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996952"/>
            <a:ext cx="4537396" cy="339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08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8" name="Picture 4" descr="https://i.mycdn.me/i?r=AyH4iRPQ2q0otWIFepML2LxRPuEP1FpTis_OU1575u9y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620688"/>
            <a:ext cx="471700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https://i.mycdn.me/i?r=AyH4iRPQ2q0otWIFepML2LxRfP16Yh-ZyK2SPY73fHY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18" y="3140968"/>
            <a:ext cx="43319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67650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On-screen Show (4:3)</PresentationFormat>
  <Paragraphs>37</Paragraphs>
  <Slides>17</Slides>
  <Notes>0</Notes>
  <TotalTime>671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18">
      <vt:lpstr>Воздушный 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 Windows</dc:creator>
  <cp:lastModifiedBy>Пользователь Windows</cp:lastModifiedBy>
  <cp:revision>41</cp:revision>
  <cp:lastPrinted>2021-03-19T15:04:43.000</cp:lastPrinted>
  <dcterms:created xsi:type="dcterms:W3CDTF">2021-03-14T11:24:06Z</dcterms:created>
  <dcterms:modified xsi:type="dcterms:W3CDTF">2022-11-16T13:56:13Z</dcterms:modified>
</cp:coreProperties>
</file>