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68" r:id="rId2"/>
    <p:sldId id="269" r:id="rId3"/>
    <p:sldId id="270" r:id="rId4"/>
    <p:sldId id="259" r:id="rId5"/>
    <p:sldId id="265" r:id="rId6"/>
    <p:sldId id="271" r:id="rId7"/>
    <p:sldId id="285" r:id="rId8"/>
    <p:sldId id="286" r:id="rId9"/>
    <p:sldId id="272" r:id="rId10"/>
    <p:sldId id="287" r:id="rId11"/>
    <p:sldId id="288" r:id="rId12"/>
    <p:sldId id="289" r:id="rId13"/>
    <p:sldId id="274" r:id="rId14"/>
    <p:sldId id="275" r:id="rId15"/>
    <p:sldId id="276" r:id="rId16"/>
    <p:sldId id="279" r:id="rId17"/>
    <p:sldId id="277" r:id="rId18"/>
    <p:sldId id="278" r:id="rId19"/>
    <p:sldId id="273" r:id="rId20"/>
    <p:sldId id="294" r:id="rId21"/>
    <p:sldId id="280" r:id="rId22"/>
    <p:sldId id="292" r:id="rId23"/>
    <p:sldId id="295" r:id="rId24"/>
    <p:sldId id="297" r:id="rId25"/>
    <p:sldId id="296" r:id="rId26"/>
    <p:sldId id="281" r:id="rId27"/>
    <p:sldId id="282" r:id="rId28"/>
    <p:sldId id="298" r:id="rId29"/>
    <p:sldId id="290" r:id="rId30"/>
    <p:sldId id="283" r:id="rId31"/>
    <p:sldId id="264" r:id="rId32"/>
    <p:sldId id="26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719"/>
    <a:srgbClr val="15670F"/>
    <a:srgbClr val="FA0000"/>
    <a:srgbClr val="9900FF"/>
    <a:srgbClr val="B80000"/>
    <a:srgbClr val="EAB200"/>
    <a:srgbClr val="2B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020DA-4F83-4281-9C10-4499FC470ED5}" type="doc">
      <dgm:prSet loTypeId="urn:microsoft.com/office/officeart/2005/8/layout/defaul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C9A428F-6BF0-4EC7-B4F4-AB7930F42CE6}">
      <dgm:prSet phldrT="[Текст]"/>
      <dgm:spPr/>
      <dgm:t>
        <a:bodyPr/>
        <a:lstStyle/>
        <a:p>
          <a:r>
            <a:rPr lang="ru-RU" dirty="0" smtClean="0"/>
            <a:t>отходы</a:t>
          </a:r>
          <a:endParaRPr lang="ru-RU" dirty="0"/>
        </a:p>
      </dgm:t>
    </dgm:pt>
    <dgm:pt modelId="{EC68E52F-5B56-4C4B-9887-52560D29AE18}" type="parTrans" cxnId="{1A1350CC-0177-4A28-B275-48E731082A3C}">
      <dgm:prSet/>
      <dgm:spPr/>
      <dgm:t>
        <a:bodyPr/>
        <a:lstStyle/>
        <a:p>
          <a:endParaRPr lang="ru-RU"/>
        </a:p>
      </dgm:t>
    </dgm:pt>
    <dgm:pt modelId="{56B5CEFE-7152-4F75-A9A8-00FC416C6639}" type="sibTrans" cxnId="{1A1350CC-0177-4A28-B275-48E731082A3C}">
      <dgm:prSet/>
      <dgm:spPr/>
      <dgm:t>
        <a:bodyPr/>
        <a:lstStyle/>
        <a:p>
          <a:endParaRPr lang="ru-RU"/>
        </a:p>
      </dgm:t>
    </dgm:pt>
    <dgm:pt modelId="{739AA4CB-E8D9-4597-9999-847BD0C79E05}">
      <dgm:prSet phldrT="[Текст]"/>
      <dgm:spPr/>
      <dgm:t>
        <a:bodyPr/>
        <a:lstStyle/>
        <a:p>
          <a:r>
            <a:rPr lang="ru-RU" dirty="0" smtClean="0"/>
            <a:t>Отходы потребления</a:t>
          </a:r>
          <a:endParaRPr lang="ru-RU" dirty="0"/>
        </a:p>
      </dgm:t>
    </dgm:pt>
    <dgm:pt modelId="{E09B3E0A-11DB-4576-9445-5665FF12223D}" type="parTrans" cxnId="{5988BDEF-7B38-4756-AD05-18C5E9E8A9A0}">
      <dgm:prSet/>
      <dgm:spPr/>
      <dgm:t>
        <a:bodyPr/>
        <a:lstStyle/>
        <a:p>
          <a:endParaRPr lang="ru-RU"/>
        </a:p>
      </dgm:t>
    </dgm:pt>
    <dgm:pt modelId="{6A550D98-1865-4FA4-AF2D-2FDB4DBE12DE}" type="sibTrans" cxnId="{5988BDEF-7B38-4756-AD05-18C5E9E8A9A0}">
      <dgm:prSet/>
      <dgm:spPr/>
      <dgm:t>
        <a:bodyPr/>
        <a:lstStyle/>
        <a:p>
          <a:endParaRPr lang="ru-RU"/>
        </a:p>
      </dgm:t>
    </dgm:pt>
    <dgm:pt modelId="{C11401C7-51DC-4BC3-92D3-10BE67989B4A}">
      <dgm:prSet phldrT="[Текст]"/>
      <dgm:spPr/>
      <dgm:t>
        <a:bodyPr/>
        <a:lstStyle/>
        <a:p>
          <a:r>
            <a:rPr lang="ru-RU" dirty="0" smtClean="0"/>
            <a:t>Отходы производства</a:t>
          </a:r>
          <a:endParaRPr lang="ru-RU" dirty="0"/>
        </a:p>
      </dgm:t>
    </dgm:pt>
    <dgm:pt modelId="{AC6ABCFF-DBA4-4A35-A5BB-2D3264E18098}" type="parTrans" cxnId="{BE623CAD-9F51-438B-AFC3-2FEB83D1DBCA}">
      <dgm:prSet/>
      <dgm:spPr/>
      <dgm:t>
        <a:bodyPr/>
        <a:lstStyle/>
        <a:p>
          <a:endParaRPr lang="ru-RU"/>
        </a:p>
      </dgm:t>
    </dgm:pt>
    <dgm:pt modelId="{DF519152-B4FD-4E05-A4B8-02DB31DC9E89}" type="sibTrans" cxnId="{BE623CAD-9F51-438B-AFC3-2FEB83D1DBCA}">
      <dgm:prSet/>
      <dgm:spPr/>
      <dgm:t>
        <a:bodyPr/>
        <a:lstStyle/>
        <a:p>
          <a:endParaRPr lang="ru-RU"/>
        </a:p>
      </dgm:t>
    </dgm:pt>
    <dgm:pt modelId="{1B0B1DA3-0882-42E9-90AB-42DB20472CD9}" type="pres">
      <dgm:prSet presAssocID="{2E7020DA-4F83-4281-9C10-4499FC470E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D62ABB-21B8-416E-B445-722247D99483}" type="pres">
      <dgm:prSet presAssocID="{4C9A428F-6BF0-4EC7-B4F4-AB7930F42CE6}" presName="node" presStyleLbl="node1" presStyleIdx="0" presStyleCnt="3" custScaleX="86211" custScaleY="58100" custLinFactNeighborX="54624" custLinFactNeighborY="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2CA6F-A49B-4399-A077-730A867AA106}" type="pres">
      <dgm:prSet presAssocID="{56B5CEFE-7152-4F75-A9A8-00FC416C6639}" presName="sibTrans" presStyleCnt="0"/>
      <dgm:spPr/>
    </dgm:pt>
    <dgm:pt modelId="{622E2545-701A-4A43-A2BF-30C36F658CEF}" type="pres">
      <dgm:prSet presAssocID="{739AA4CB-E8D9-4597-9999-847BD0C79E05}" presName="node" presStyleLbl="node1" presStyleIdx="1" presStyleCnt="3" custLinFactY="18859" custLinFactNeighborX="365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E803-019E-46B6-AEC8-CC6BE4EB879F}" type="pres">
      <dgm:prSet presAssocID="{6A550D98-1865-4FA4-AF2D-2FDB4DBE12DE}" presName="sibTrans" presStyleCnt="0"/>
      <dgm:spPr/>
    </dgm:pt>
    <dgm:pt modelId="{E375B9E7-85FB-429B-9C16-C5AF9C26DFE8}" type="pres">
      <dgm:prSet presAssocID="{C11401C7-51DC-4BC3-92D3-10BE67989B4A}" presName="node" presStyleLbl="node1" presStyleIdx="2" presStyleCnt="3" custLinFactNeighborX="-92409" custLinFactNeighborY="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1D8D2-C2AE-4067-BD0C-3DA1EC68C092}" type="presOf" srcId="{2E7020DA-4F83-4281-9C10-4499FC470ED5}" destId="{1B0B1DA3-0882-42E9-90AB-42DB20472CD9}" srcOrd="0" destOrd="0" presId="urn:microsoft.com/office/officeart/2005/8/layout/default"/>
    <dgm:cxn modelId="{BE623CAD-9F51-438B-AFC3-2FEB83D1DBCA}" srcId="{2E7020DA-4F83-4281-9C10-4499FC470ED5}" destId="{C11401C7-51DC-4BC3-92D3-10BE67989B4A}" srcOrd="2" destOrd="0" parTransId="{AC6ABCFF-DBA4-4A35-A5BB-2D3264E18098}" sibTransId="{DF519152-B4FD-4E05-A4B8-02DB31DC9E89}"/>
    <dgm:cxn modelId="{3AAD05AC-65EC-41B6-AE20-801A45C0AD71}" type="presOf" srcId="{739AA4CB-E8D9-4597-9999-847BD0C79E05}" destId="{622E2545-701A-4A43-A2BF-30C36F658CEF}" srcOrd="0" destOrd="0" presId="urn:microsoft.com/office/officeart/2005/8/layout/default"/>
    <dgm:cxn modelId="{5988BDEF-7B38-4756-AD05-18C5E9E8A9A0}" srcId="{2E7020DA-4F83-4281-9C10-4499FC470ED5}" destId="{739AA4CB-E8D9-4597-9999-847BD0C79E05}" srcOrd="1" destOrd="0" parTransId="{E09B3E0A-11DB-4576-9445-5665FF12223D}" sibTransId="{6A550D98-1865-4FA4-AF2D-2FDB4DBE12DE}"/>
    <dgm:cxn modelId="{1A1350CC-0177-4A28-B275-48E731082A3C}" srcId="{2E7020DA-4F83-4281-9C10-4499FC470ED5}" destId="{4C9A428F-6BF0-4EC7-B4F4-AB7930F42CE6}" srcOrd="0" destOrd="0" parTransId="{EC68E52F-5B56-4C4B-9887-52560D29AE18}" sibTransId="{56B5CEFE-7152-4F75-A9A8-00FC416C6639}"/>
    <dgm:cxn modelId="{9789D9C5-9F92-462E-AF59-7F06980C0723}" type="presOf" srcId="{C11401C7-51DC-4BC3-92D3-10BE67989B4A}" destId="{E375B9E7-85FB-429B-9C16-C5AF9C26DFE8}" srcOrd="0" destOrd="0" presId="urn:microsoft.com/office/officeart/2005/8/layout/default"/>
    <dgm:cxn modelId="{1160DF13-1953-48F7-A3D2-FF3A691494B5}" type="presOf" srcId="{4C9A428F-6BF0-4EC7-B4F4-AB7930F42CE6}" destId="{A0D62ABB-21B8-416E-B445-722247D99483}" srcOrd="0" destOrd="0" presId="urn:microsoft.com/office/officeart/2005/8/layout/default"/>
    <dgm:cxn modelId="{B962AB96-954F-47A9-9957-59701E7D9387}" type="presParOf" srcId="{1B0B1DA3-0882-42E9-90AB-42DB20472CD9}" destId="{A0D62ABB-21B8-416E-B445-722247D99483}" srcOrd="0" destOrd="0" presId="urn:microsoft.com/office/officeart/2005/8/layout/default"/>
    <dgm:cxn modelId="{496C8D71-FA05-4679-8845-CB376BF0E5C9}" type="presParOf" srcId="{1B0B1DA3-0882-42E9-90AB-42DB20472CD9}" destId="{FDC2CA6F-A49B-4399-A077-730A867AA106}" srcOrd="1" destOrd="0" presId="urn:microsoft.com/office/officeart/2005/8/layout/default"/>
    <dgm:cxn modelId="{88F5255C-9C78-4E33-82B8-502ED1F2A5D2}" type="presParOf" srcId="{1B0B1DA3-0882-42E9-90AB-42DB20472CD9}" destId="{622E2545-701A-4A43-A2BF-30C36F658CEF}" srcOrd="2" destOrd="0" presId="urn:microsoft.com/office/officeart/2005/8/layout/default"/>
    <dgm:cxn modelId="{6426FE30-A6F0-441B-A737-742CA6E49F8B}" type="presParOf" srcId="{1B0B1DA3-0882-42E9-90AB-42DB20472CD9}" destId="{3B4BE803-019E-46B6-AEC8-CC6BE4EB879F}" srcOrd="3" destOrd="0" presId="urn:microsoft.com/office/officeart/2005/8/layout/default"/>
    <dgm:cxn modelId="{56DF1910-9095-422E-8328-1A9BE0B43D81}" type="presParOf" srcId="{1B0B1DA3-0882-42E9-90AB-42DB20472CD9}" destId="{E375B9E7-85FB-429B-9C16-C5AF9C26DF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62ABB-21B8-416E-B445-722247D99483}">
      <dsp:nvSpPr>
        <dsp:cNvPr id="0" name=""/>
        <dsp:cNvSpPr/>
      </dsp:nvSpPr>
      <dsp:spPr>
        <a:xfrm>
          <a:off x="2501899" y="432049"/>
          <a:ext cx="2106617" cy="85182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shade val="8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отходы</a:t>
          </a:r>
          <a:endParaRPr lang="ru-RU" sz="2800" kern="1200" dirty="0"/>
        </a:p>
      </dsp:txBody>
      <dsp:txXfrm>
        <a:off x="2501899" y="432049"/>
        <a:ext cx="2106617" cy="851825"/>
      </dsp:txXfrm>
    </dsp:sp>
    <dsp:sp modelId="{622E2545-701A-4A43-A2BF-30C36F658CEF}">
      <dsp:nvSpPr>
        <dsp:cNvPr id="0" name=""/>
        <dsp:cNvSpPr/>
      </dsp:nvSpPr>
      <dsp:spPr>
        <a:xfrm>
          <a:off x="4411835" y="1714409"/>
          <a:ext cx="2443560" cy="14661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65332"/>
                <a:satOff val="1625"/>
                <a:lumOff val="10085"/>
                <a:alphaOff val="0"/>
                <a:shade val="63000"/>
                <a:tint val="82000"/>
              </a:schemeClr>
              <a:schemeClr val="accent6">
                <a:shade val="80000"/>
                <a:hueOff val="65332"/>
                <a:satOff val="1625"/>
                <a:lumOff val="10085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Отходы потребления</a:t>
          </a:r>
          <a:endParaRPr lang="ru-RU" sz="2800" kern="1200" dirty="0"/>
        </a:p>
      </dsp:txBody>
      <dsp:txXfrm>
        <a:off x="4411835" y="1714409"/>
        <a:ext cx="2443560" cy="1466136"/>
      </dsp:txXfrm>
    </dsp:sp>
    <dsp:sp modelId="{E375B9E7-85FB-429B-9C16-C5AF9C26DFE8}">
      <dsp:nvSpPr>
        <dsp:cNvPr id="0" name=""/>
        <dsp:cNvSpPr/>
      </dsp:nvSpPr>
      <dsp:spPr>
        <a:xfrm>
          <a:off x="84545" y="1714409"/>
          <a:ext cx="2443560" cy="146613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shade val="80000"/>
                <a:hueOff val="130663"/>
                <a:satOff val="3249"/>
                <a:lumOff val="20170"/>
                <a:alphaOff val="0"/>
                <a:shade val="63000"/>
                <a:tint val="82000"/>
              </a:schemeClr>
              <a:schemeClr val="accent6">
                <a:shade val="80000"/>
                <a:hueOff val="130663"/>
                <a:satOff val="3249"/>
                <a:lumOff val="2017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Отходы производства</a:t>
          </a:r>
          <a:endParaRPr lang="ru-RU" sz="2800" kern="1200" dirty="0"/>
        </a:p>
      </dsp:txBody>
      <dsp:txXfrm>
        <a:off x="84545" y="1714409"/>
        <a:ext cx="2443560" cy="146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F89C-54E2-4DAB-94E3-EF28E3D803F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6AEE-A331-4A39-B375-9D2915F8D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46AEE-A331-4A39-B375-9D2915F8DBD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6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33BE76-5D87-4DDE-9B1D-972097162F1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31B48B-3EF5-484A-B474-DD812BC2E11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7" Target="../media/image4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7072" y="1064263"/>
            <a:ext cx="8809856" cy="3240360"/>
          </a:xfrm>
        </p:spPr>
        <p:txBody>
          <a:bodyPr/>
          <a:lstStyle/>
          <a:p>
            <a:r>
              <a:rPr lang="ru-RU" sz="4800" b="1" cap="all" spc="0" dirty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Вторая жизнь совсем ненужных вещей</a:t>
            </a:r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43436" y="1988840"/>
            <a:ext cx="8305800" cy="1872208"/>
          </a:xfrm>
        </p:spPr>
        <p:txBody>
          <a:bodyPr/>
          <a:lstStyle/>
          <a:p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663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«Центр развития ребенка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 № 56 «Ромашка»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static1.bigstockphoto.com/thumbs/3/4/1/large1500/143416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 bwMode="auto">
          <a:xfrm>
            <a:off x="2173805" y="2691027"/>
            <a:ext cx="4591106" cy="348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8740" y="6173802"/>
            <a:ext cx="5958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Стрекалова Мария, 6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Страчкова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Нина Анатольевна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90033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любой мусор , попадая в природную среду, разлагается очень медленно!</a:t>
            </a:r>
            <a:endParaRPr lang="ru-RU" sz="2400" b="1" cap="all" spc="0" dirty="0">
              <a:ln w="9000" cmpd="sng">
                <a:solidFill>
                  <a:srgbClr val="15670F"/>
                </a:solidFill>
                <a:prstDash val="solid"/>
              </a:ln>
              <a:solidFill>
                <a:srgbClr val="23A71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Бумага – 2 года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Полиэтиленовый пакет –более 200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Пластиковые бутылки – 180 - 200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Металл ( консервные банки ) – 10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Электрические батарейки – 110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Старая обувь – 10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Пластмасса – 500 лет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Стекло – более 1000 лет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rTjRjb6T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11" y="3908364"/>
            <a:ext cx="2195814" cy="29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0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" y="26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31119" y="1628800"/>
            <a:ext cx="2712881" cy="47525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2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Только задумайтесь, </a:t>
            </a:r>
            <a:br>
              <a:rPr lang="ru-RU" sz="22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долго разлагаются</a:t>
            </a:r>
            <a:br>
              <a:rPr lang="ru-RU" sz="22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в природе , выброшенные нами вещи !</a:t>
            </a:r>
            <a:endParaRPr lang="ru-RU" sz="2200" b="1" cap="all" spc="0" dirty="0">
              <a:ln w="9000" cmpd="sng">
                <a:solidFill>
                  <a:srgbClr val="FA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3.bp.blogspot.com/-DTYiU57ODes/VIcv4JFFJwI/AAAAAAAADXU/3kTqWEZ70-M/s1600/103887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460"/>
            <a:ext cx="6397813" cy="6136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zaazu.com/img/surprise-male-shock-stun-smiley-emoticon-000284-faceboo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38" y="185784"/>
            <a:ext cx="151216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305800" cy="2448272"/>
          </a:xfrm>
        </p:spPr>
        <p:txBody>
          <a:bodyPr/>
          <a:lstStyle/>
          <a:p>
            <a:r>
              <a:rPr lang="ru-RU" sz="2400" dirty="0" smtClean="0">
                <a:ln>
                  <a:solidFill>
                    <a:srgbClr val="23A719"/>
                  </a:solidFill>
                </a:ln>
                <a:solidFill>
                  <a:srgbClr val="15670F"/>
                </a:solidFill>
                <a:latin typeface="Times New Roman" pitchFamily="18" charset="0"/>
                <a:cs typeface="Times New Roman" pitchFamily="18" charset="0"/>
              </a:rPr>
              <a:t>Неприятный запах гниющих отходов, болезнетворные бактерии, грызуны, ядовитые вещества, выделяемые в воздух – и это ещё не полный список негативного воздействия разбросанного мусора на горожан! Животные тоже страдают – острые края банок и битое стекло ранят животных, а некоторые пластмассы  нередко бывают проглочены голодными существами.</a:t>
            </a:r>
          </a:p>
          <a:p>
            <a:r>
              <a:rPr lang="ru-RU" sz="2400" dirty="0" smtClean="0">
                <a:ln>
                  <a:solidFill>
                    <a:srgbClr val="23A719"/>
                  </a:solidFill>
                </a:ln>
                <a:solidFill>
                  <a:srgbClr val="15670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dirty="0" smtClean="0">
                <a:ln>
                  <a:solidFill>
                    <a:srgbClr val="FA0000"/>
                  </a:solidFill>
                </a:ln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rPr>
              <a:t>И это очень печально!</a:t>
            </a:r>
            <a:endParaRPr lang="ru-RU" sz="2800" dirty="0">
              <a:ln>
                <a:solidFill>
                  <a:srgbClr val="FA0000"/>
                </a:solidFill>
              </a:ln>
              <a:solidFill>
                <a:srgbClr val="B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296144"/>
          </a:xfrm>
        </p:spPr>
        <p:txBody>
          <a:bodyPr/>
          <a:lstStyle/>
          <a:p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 эти вещи при разложении 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наносят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непоправимый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вред окружающей среде,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 уничтожать или не  перерабатывать 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специальным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образом.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mamapedia.com.ua/UploadImages/forum/8484/org_%D0%B1%D0%B5%D0%B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0" y="3780865"/>
            <a:ext cx="4506501" cy="2927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-2003-08.photosight.ru/11/2714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59435"/>
            <a:ext cx="2940753" cy="2348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9217024" cy="237626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b="1" cap="all" dirty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Проблема № </a:t>
            </a:r>
            <a:r>
              <a:rPr lang="ru-RU" sz="3200" b="1" cap="all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cap="all" dirty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cap="all" dirty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часто мусор загнивает, но пластик, металл, полиэтилен и стекло биологически            не разрушаются, и если их не убрать, остаются в                       почве и на поверхности почти неограниченное время.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24936" cy="100905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b="1" cap="all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Проблема № 1 :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большое количество мусора </a:t>
            </a:r>
            <a:b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приводит к ухудшению ландшафта города.</a:t>
            </a:r>
            <a:endParaRPr lang="ru-RU" sz="2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s://img-fotki.yandex.ru/get/64827/134091466.34e/0_13d403_84e736c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640491"/>
            <a:ext cx="1448045" cy="14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900igr.net/up/datai/264244/0013-010-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5"/>
          <a:stretch/>
        </p:blipFill>
        <p:spPr bwMode="auto">
          <a:xfrm>
            <a:off x="1340230" y="3933056"/>
            <a:ext cx="6317316" cy="2752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20" y="116632"/>
            <a:ext cx="9112780" cy="1584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Простые вещи, которые может сделать каждый!</a:t>
            </a:r>
            <a:br>
              <a:rPr lang="ru-RU" sz="2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мне  </a:t>
            </a:r>
            <a: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хотелось  бы поделиться с Вами своими наблюдениями и </a:t>
            </a:r>
            <a:r>
              <a:rPr lang="ru-RU" sz="2400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предложениями</a:t>
            </a:r>
            <a:endParaRPr lang="ru-RU" sz="2400" b="1" cap="all" spc="0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23A71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ucare.timepad.ru/54a312af-55a3-4d05-8893-8e6708ee74df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4" y="1725889"/>
            <a:ext cx="7593424" cy="5132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се фото 7 группа\2018г -7 гр.дети и маша\IMG-20180214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0795"/>
          <a:stretch/>
        </p:blipFill>
        <p:spPr bwMode="auto">
          <a:xfrm rot="944243">
            <a:off x="5209628" y="1758048"/>
            <a:ext cx="34252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4024236" cy="396044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sz="2000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Мешок с бумажками.</a:t>
            </a:r>
          </a:p>
          <a:p>
            <a:pPr algn="l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Когда он наполняется  бабушка  сжигает этот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мусор, растапливая баню, а золой, которая остается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обрабатывает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огород от вредителей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429490"/>
            <a:ext cx="8928992" cy="2063406"/>
          </a:xfrm>
        </p:spPr>
        <p:txBody>
          <a:bodyPr/>
          <a:lstStyle/>
          <a:p>
            <a: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Пример мне подала моя бабушка Галя. Она живет в своем доме. Когда я  была  у нее в гостях,  заметила, что она раскладывает мусор в отдельные мешки: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 descr="http://static.videocore.tv/images/news_photos/gCNjoenfGVm1dJb03WeeGqOmyn9Mn3R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74" y="4316025"/>
            <a:ext cx="4366731" cy="245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jooy777.files.wordpress.com/2014/03/smileys_001_01-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4702620"/>
            <a:ext cx="1872208" cy="13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692695"/>
            <a:ext cx="8291264" cy="2520281"/>
          </a:xfrm>
        </p:spPr>
        <p:txBody>
          <a:bodyPr/>
          <a:lstStyle/>
          <a:p>
            <a:pPr algn="l"/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2.   Мешок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жестяными банками.</a:t>
            </a:r>
            <a:b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Этот мусор набирается долго, такие баночки тоже нередко находят применение у моей бабушки. Например, можно положить червей на рыбалку или  удобно разводить удобрение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подкармливать им растения, еще можно использовать, как цветочный горшок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еще можно играть в игру, которая так и называется  "Банки".</a:t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dailynova.me/wp-content/uploads/2016/07/13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11" y="4814927"/>
            <a:ext cx="2672584" cy="190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3.bp.blogspot.com/-jG7-yMtwzfM/TWaysxsxusI/AAAAAAAAAEM/YKhNLMsNNkM/s640/0_1c76d_ad560ae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" y="3212976"/>
            <a:ext cx="2304256" cy="307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diz.kazap.ru/userfiles/vegetable-garden-ideas-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95" y="3445977"/>
            <a:ext cx="4024918" cy="301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discgolfanswerman.com/wp-content/uploads/2017/01/c2-768x1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77" y="2527483"/>
            <a:ext cx="1481823" cy="222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8420" y="3645024"/>
            <a:ext cx="4083580" cy="27363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cap="all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Перед  </a:t>
            </a:r>
            <a:r>
              <a:rPr lang="ru-RU" sz="2000" b="1" cap="all" dirty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бабушкиным домом стоит мусорный бак, но он почти пустой, потому что моя бабушка не </a:t>
            </a:r>
            <a:r>
              <a:rPr lang="ru-RU" sz="2000" b="1" cap="all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мусорит !</a:t>
            </a:r>
            <a:endParaRPr lang="ru-RU" sz="2000" b="1" cap="all" dirty="0">
              <a:ln w="9000" cmpd="sng">
                <a:solidFill>
                  <a:srgbClr val="15670F"/>
                </a:solidFill>
                <a:prstDash val="solid"/>
              </a:ln>
              <a:solidFill>
                <a:srgbClr val="23A71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  Ведро </a:t>
            </a:r>
            <a:r>
              <a:rPr lang="ru-RU" sz="2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пищевыми отходами. </a:t>
            </a:r>
            <a: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выбрасывает их  в компостную кучу, в  которой делает удобрение для огорода</a:t>
            </a: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Стеклянные и пластиковые </a:t>
            </a:r>
            <a: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бутылки - </a:t>
            </a:r>
            <a:br>
              <a:rPr lang="ru-RU" sz="2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бабушка не </a:t>
            </a: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выбрасывает их. </a:t>
            </a:r>
            <a: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стеклянные бутылки  бабушка заготавливает сиропы, компоты и прочую продукцию собственного </a:t>
            </a: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изготовления.</a:t>
            </a:r>
            <a: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Пластиковая посуда используется под рассаду.</a:t>
            </a:r>
          </a:p>
        </p:txBody>
      </p:sp>
      <p:pic>
        <p:nvPicPr>
          <p:cNvPr id="1026" name="Picture 2" descr="https://lh4.ggpht.com/FBA89jpXSlKqOOHhZw2hpw5QWvN31XjuqrbhQY7ZgdXkz5u8y7EQsfZ22z1L0dc0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31870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725144"/>
            <a:ext cx="8305800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992920"/>
            <a:ext cx="8784976" cy="3748448"/>
          </a:xfrm>
        </p:spPr>
        <p:txBody>
          <a:bodyPr/>
          <a:lstStyle/>
          <a:p>
            <a:pPr marL="457200" indent="-457200"/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B8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ещё  Мы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B8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семьей подумали и решили подойти к вопросу утилизации мусора творчески  и использовать уже ненужные вещи в поделках  и  играх.</a:t>
            </a:r>
          </a:p>
        </p:txBody>
      </p:sp>
      <p:pic>
        <p:nvPicPr>
          <p:cNvPr id="8196" name="Picture 4" descr="https://img-fotki.yandex.ru/get/64827/134091466.34e/0_13d403_84e736c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28" y="0"/>
            <a:ext cx="173198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cropolis.org.ru/img/site/image/calennum4487/othod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32" y="1235426"/>
            <a:ext cx="547260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1"/>
          <p:cNvSpPr txBox="1">
            <a:spLocks/>
          </p:cNvSpPr>
          <p:nvPr/>
        </p:nvSpPr>
        <p:spPr>
          <a:xfrm>
            <a:off x="3075115" y="116633"/>
            <a:ext cx="4161181" cy="8640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spc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живу в городской                      квартире… что делать?</a:t>
            </a:r>
            <a:endParaRPr lang="ru-RU" sz="2800" b="1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nfo-bereznik.ru/wp-content/uploads/2016/10/4475_20120810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519"/>
            <a:ext cx="2895603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5559" y="0"/>
            <a:ext cx="9144000" cy="1268760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 собираетесь выбросить ненужные вещи? Посмотрите на них внимательно и подумайте, а вдруг им можно дать вторую жизнь!</a:t>
            </a:r>
            <a:endParaRPr lang="ru-RU" sz="2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mtdata.ru/u24/photo1FFF/20254887618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6485"/>
            <a:ext cx="4152505" cy="23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babble.com/wp-content/uploads/2013/02/travel-s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99034"/>
            <a:ext cx="3575248" cy="3037306"/>
          </a:xfrm>
          <a:prstGeom prst="snip2DiagRect">
            <a:avLst>
              <a:gd name="adj1" fmla="val 0"/>
              <a:gd name="adj2" fmla="val 2624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imgbb.ru/user/132/1327763/11352050_506002619548320_1665924620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r="15874"/>
          <a:stretch/>
        </p:blipFill>
        <p:spPr bwMode="auto">
          <a:xfrm>
            <a:off x="4211960" y="3848466"/>
            <a:ext cx="1774345" cy="26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tdata.ru/u25/photo9588/20606678038-0/origi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4" y="3710726"/>
            <a:ext cx="3601328" cy="3063199"/>
          </a:xfrm>
          <a:prstGeom prst="snip2DiagRect">
            <a:avLst>
              <a:gd name="adj1" fmla="val 1357"/>
              <a:gd name="adj2" fmla="val 216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magdekor.ru/wp-content/uploads/2015/01/wpid-blestyaschie-idei-po-utilizacii-kompakt-diskov_i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1199"/>
            <a:ext cx="2272726" cy="22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0647063">
            <a:off x="600301" y="3069597"/>
            <a:ext cx="8412097" cy="225906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r>
              <a:rPr lang="ru-RU" sz="2800" b="1" cap="all" spc="0" dirty="0" smtClean="0">
                <a:ln w="9000" cmpd="sng">
                  <a:solidFill>
                    <a:srgbClr val="9900FF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Чудеса из  мусорной  корзины</a:t>
            </a:r>
            <a:endParaRPr lang="ru-RU" sz="2800" b="1" cap="all" spc="0" dirty="0">
              <a:ln w="9000" cmpd="sng">
                <a:solidFill>
                  <a:srgbClr val="9900FF"/>
                </a:solidFill>
                <a:prstDash val="solid"/>
              </a:ln>
              <a:solidFill>
                <a:srgbClr val="FA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все фото 7 группа\маша\IMG_4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37">
            <a:off x="2952640" y="1627571"/>
            <a:ext cx="5812223" cy="435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5040560" cy="36724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 Рубцовск стихи слагаю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надо - </a:t>
            </a: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пропою.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Утро раннее встречаю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вечернюю зарю.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Просыпаюсь с </a:t>
            </a:r>
            <a:r>
              <a:rPr lang="ru-RU" sz="2200" b="1" cap="all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позаранок</a:t>
            </a: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Каждой клеточкой дыша.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Ах, любимая сторонка,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чего  ж </a:t>
            </a:r>
            <a:r>
              <a:rPr lang="ru-RU" sz="2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 хороша!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avatanplus.com/files/resources/original/5787e3c004b74155ead1a6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975" y="-25183"/>
            <a:ext cx="66770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spc="0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Это мой любимый город</a:t>
            </a:r>
            <a: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17124" y="5949280"/>
            <a:ext cx="9144000" cy="792088"/>
          </a:xfrm>
        </p:spPr>
        <p:txBody>
          <a:bodyPr/>
          <a:lstStyle/>
          <a:p>
            <a:r>
              <a:rPr lang="ru-RU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показала какие замечательные вещи можно сделать из ставших уже  ненужными предметов.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492896"/>
            <a:ext cx="8305800" cy="1800200"/>
          </a:xfrm>
        </p:spPr>
        <p:txBody>
          <a:bodyPr/>
          <a:lstStyle/>
          <a:p>
            <a: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388" y="11663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так прониклась этой идеей, что решила поделиться ею с ребятами в своем детском саду.</a:t>
            </a:r>
            <a:endParaRPr lang="ru-RU" sz="2000" dirty="0"/>
          </a:p>
        </p:txBody>
      </p:sp>
      <p:pic>
        <p:nvPicPr>
          <p:cNvPr id="1026" name="Picture 2" descr="D:\все фото 7 группа\маша\IMG_4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9967"/>
            <a:ext cx="3375766" cy="25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се фото 7 группа\маша\IMG_4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3650"/>
            <a:ext cx="3244235" cy="24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0-tub-ru.yandex.net/i?id=2b79ae15c89370454b9a5cc8781bffb6-sr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0" r="10233" b="13339"/>
          <a:stretch/>
        </p:blipFill>
        <p:spPr bwMode="auto">
          <a:xfrm>
            <a:off x="4819725" y="3203415"/>
            <a:ext cx="4104153" cy="2448705"/>
          </a:xfrm>
          <a:prstGeom prst="round2DiagRect">
            <a:avLst>
              <a:gd name="adj1" fmla="val 50000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tranamasterov.ru/files/imagecache/orig_with_logo4/i2010/12/17/povorot_p1040904_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-714" r="7608" b="4991"/>
          <a:stretch/>
        </p:blipFill>
        <p:spPr bwMode="auto">
          <a:xfrm>
            <a:off x="4067944" y="939986"/>
            <a:ext cx="1748881" cy="2831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205">
            <a:off x="6454176" y="645612"/>
            <a:ext cx="2615467" cy="2370332"/>
          </a:xfrm>
          <a:prstGeom prst="cloudCallout">
            <a:avLst>
              <a:gd name="adj1" fmla="val -50302"/>
              <a:gd name="adj2" fmla="val 478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75856" y="2995977"/>
            <a:ext cx="1279020" cy="207324"/>
          </a:xfrm>
        </p:spPr>
        <p:txBody>
          <a:bodyPr/>
          <a:lstStyle/>
          <a:p>
            <a:endParaRPr lang="ru-RU" b="1" cap="all" spc="0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7392" y="188639"/>
            <a:ext cx="8805964" cy="1008113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 - класс </a:t>
            </a:r>
            <a: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тему : </a:t>
            </a:r>
            <a:r>
              <a:rPr lang="ru-RU" sz="2400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«Вторая </a:t>
            </a:r>
            <a: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жизнь бумажной газеты».</a:t>
            </a:r>
            <a:br>
              <a:rPr lang="ru-RU" sz="2400" b="1" cap="all" spc="0" dirty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IMG_4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52" y="1069376"/>
            <a:ext cx="2081467" cy="277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45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3" y="731037"/>
            <a:ext cx="4417483" cy="331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45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4" y="3928150"/>
            <a:ext cx="4433653" cy="2929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45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2533"/>
            <a:ext cx="2922008" cy="286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MG_44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07" y="731037"/>
            <a:ext cx="220724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2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Мастер - класс по изготовлению шапочки для ремонта прошёл на ура!</a:t>
            </a:r>
            <a:endParaRPr lang="ru-RU" sz="2400" b="1" cap="all" spc="0" dirty="0">
              <a:ln w="9000" cmpd="sng">
                <a:solidFill>
                  <a:srgbClr val="15670F"/>
                </a:solidFill>
                <a:prstDash val="solid"/>
              </a:ln>
              <a:solidFill>
                <a:srgbClr val="23A71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_4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9" y="764704"/>
            <a:ext cx="7675094" cy="510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best.com/cliparts/KTn/o9X/KTno9XbA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70" y="4622260"/>
            <a:ext cx="1263306" cy="106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5661248"/>
            <a:ext cx="8928992" cy="1196752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признали, что такая вещь очень необходима, особенно папе и маме. А в жару её можно использовать как средство от солнца! И всего то понадобится, лишь ненужная больше, газета!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forum.optimagaming.ru/uploads/reactions/Thumbs_Up_Hand_Sign_Emoj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1080120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вот какие весёлые  </a:t>
            </a:r>
            <a:r>
              <a:rPr lang="ru-RU" sz="24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карандашницы</a:t>
            </a:r>
            <a:r>
              <a:rPr lang="ru-RU" sz="2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получились у нас из обычной пластиковой бутылки !</a:t>
            </a:r>
            <a:endParaRPr lang="ru-RU" sz="2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нина\Новая папка\IMG_96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2088" b="30535"/>
          <a:stretch/>
        </p:blipFill>
        <p:spPr bwMode="auto">
          <a:xfrm>
            <a:off x="3491880" y="1264143"/>
            <a:ext cx="5112568" cy="226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нина\Новая папка\IMG_97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1348" r="5981" b="2913"/>
          <a:stretch/>
        </p:blipFill>
        <p:spPr bwMode="auto">
          <a:xfrm>
            <a:off x="179512" y="897304"/>
            <a:ext cx="3034297" cy="395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нина\Новая папка\IMG_96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6465" r="8939" b="7677"/>
          <a:stretch/>
        </p:blipFill>
        <p:spPr bwMode="auto">
          <a:xfrm>
            <a:off x="867318" y="4432882"/>
            <a:ext cx="3359468" cy="2509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все фото 7 группа\маша\IMG_9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92" y="3444834"/>
            <a:ext cx="4576401" cy="343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925" y="332655"/>
            <a:ext cx="7071363" cy="902564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Было очень интересно создавать полезный и нужный предмет из того, что считается отходами !</a:t>
            </a:r>
            <a:endParaRPr lang="ru-RU" sz="2400" b="1" cap="all" spc="0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D:\нина\Новая папка\IMG_9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3"/>
          <a:stretch/>
        </p:blipFill>
        <p:spPr bwMode="auto">
          <a:xfrm>
            <a:off x="92925" y="1235219"/>
            <a:ext cx="8981882" cy="561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s://img-fotki.yandex.ru/get/30086/253256692.127/0_1578ff_b4527803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59" y="0"/>
            <a:ext cx="2140747" cy="21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433732"/>
            <a:ext cx="4472596" cy="1707236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ещё, мы разработали дидактическую игру</a:t>
            </a:r>
            <a:endParaRPr lang="ru-RU" sz="2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все фото 7 группа\2018г -7 гр.дети и маша\IMG_9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9198" b="6031"/>
          <a:stretch/>
        </p:blipFill>
        <p:spPr bwMode="auto">
          <a:xfrm>
            <a:off x="467544" y="162194"/>
            <a:ext cx="3279640" cy="215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се фото 7 группа\2018г -7 гр.дети и маша\IMG_98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6635"/>
          <a:stretch/>
        </p:blipFill>
        <p:spPr bwMode="auto">
          <a:xfrm>
            <a:off x="6423525" y="3371087"/>
            <a:ext cx="2679509" cy="349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се фото 7 группа\2018г -7 гр.дети и маша\IMG_9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3" y="3308304"/>
            <a:ext cx="4733140" cy="3549695"/>
          </a:xfrm>
          <a:prstGeom prst="snip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се фото 7 группа\2018г -7 гр.дети и маша\IMG_98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96" y="17714"/>
            <a:ext cx="4671404" cy="3503554"/>
          </a:xfrm>
          <a:prstGeom prst="snip1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0266595">
            <a:off x="4494395" y="3349202"/>
            <a:ext cx="2714437" cy="2026629"/>
          </a:xfrm>
        </p:spPr>
        <p:txBody>
          <a:bodyPr/>
          <a:lstStyle/>
          <a:p>
            <a:r>
              <a:rPr lang="ru-RU" sz="28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 Сортируй правильно! »</a:t>
            </a:r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www.smartphoneku.com/content/upload/2017/10/Hap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73" y="4797152"/>
            <a:ext cx="1614558" cy="14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97632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Модные наряды из отходов!</a:t>
            </a:r>
            <a:br>
              <a:rPr lang="ru-RU" sz="36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175073"/>
            <a:ext cx="5353481" cy="1536361"/>
          </a:xfrm>
        </p:spPr>
        <p:txBody>
          <a:bodyPr>
            <a:prstTxWarp prst="textArchUp">
              <a:avLst>
                <a:gd name="adj" fmla="val 11336228"/>
              </a:avLst>
            </a:prstTxWarp>
            <a:normAutofit/>
          </a:bodyPr>
          <a:lstStyle/>
          <a:p>
            <a:pPr marL="0" indent="0" algn="ctr">
              <a:buNone/>
            </a:pPr>
            <a:r>
              <a:rPr lang="ru-RU" sz="2400" b="1" cap="all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Вот что у нас получилось!</a:t>
            </a:r>
            <a:endParaRPr lang="ru-RU" sz="2400" b="1" cap="all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се фото 7 группа\маша\IMG_97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/>
          <a:stretch/>
        </p:blipFill>
        <p:spPr bwMode="auto">
          <a:xfrm>
            <a:off x="2051720" y="1713491"/>
            <a:ext cx="6273512" cy="4953841"/>
          </a:xfrm>
          <a:prstGeom prst="snip2DiagRect">
            <a:avLst>
              <a:gd name="adj1" fmla="val 14943"/>
              <a:gd name="adj2" fmla="val 16667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IMG_4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" y="735716"/>
            <a:ext cx="2141556" cy="4366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326/47407354.cb1/0_13432b_9bdc4ef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95" y="1052736"/>
            <a:ext cx="1404673" cy="176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qcTQ4S1QyYw/UYKnpjOq6MI/AAAAAAAABvA/3Wcpy1te3PA/s1600/carriages+and+carriages+(3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1" y="4927867"/>
            <a:ext cx="2879273" cy="19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17124" y="188640"/>
            <a:ext cx="9144000" cy="504056"/>
          </a:xfrm>
        </p:spPr>
        <p:txBody>
          <a:bodyPr/>
          <a:lstStyle/>
          <a:p>
            <a:r>
              <a:rPr lang="ru-RU" b="1" cap="all" spc="0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эскизы к этим нарядам я придумала сама, и даже участвовала в процессе их создания!</a:t>
            </a:r>
            <a:endParaRPr lang="ru-RU" b="1" cap="all" spc="0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8880" y="4221089"/>
            <a:ext cx="5167996" cy="2448271"/>
          </a:xfrm>
        </p:spPr>
        <p:txBody>
          <a:bodyPr/>
          <a:lstStyle/>
          <a:p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Нам очень понравился такой вид творчества! </a:t>
            </a:r>
            <a:b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рамках пропаганды моей идеи, мы с мамой придумали экологическую сказку,  которую инсценировали с ребятами в детском саду.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все фото 7 группа\маша\IMG_4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" y="953840"/>
            <a:ext cx="4532103" cy="339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се фото 7 группа\маша\IMG_4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76" y="993514"/>
            <a:ext cx="4479205" cy="335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все фото 7 группа\2018г -7 гр.дети и маша\IMG_4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6" y="4221088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казка про мусор\IMG_4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2" y="202332"/>
            <a:ext cx="8604447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estpage.cz/oddelovace/G09004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1" y="0"/>
            <a:ext cx="4105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bestpage.cz/oddelovace/G09004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76" y="0"/>
            <a:ext cx="4105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bestpage.cz/oddelovace/G09004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4105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21501" y="495591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49387" y="3284984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49387" y="6313253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5380" y="429021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9310" y="3300086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5380" y="6313252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78439" y="730349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3118" y="84202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88151" y="730348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15816" y="6383294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playcast.ru/uploads/2017/06/14/228205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96136" y="6383293"/>
            <a:ext cx="576064" cy="5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24123"/>
            <a:ext cx="9144000" cy="4529213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Необходимо чаще вывозить мусор из города.</a:t>
            </a:r>
          </a:p>
          <a:p>
            <a:pPr marL="457200" indent="-457200" algn="l">
              <a:buAutoNum type="arabicPeriod"/>
            </a:pPr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Поставить ограждения вокруг мусорных контейнеров, для того чтобы мусор не разлетался.</a:t>
            </a:r>
          </a:p>
          <a:p>
            <a:pPr algn="l"/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   Сортировать мусор по видам.</a:t>
            </a:r>
          </a:p>
          <a:p>
            <a:pPr algn="l"/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4.    Органический мусор использовать как удобрение.</a:t>
            </a:r>
          </a:p>
          <a:p>
            <a:pPr marL="457200" indent="-457200" algn="l">
              <a:buAutoNum type="arabicPeriod" startAt="5"/>
            </a:pPr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Давать вторую жизнь мусору.</a:t>
            </a:r>
          </a:p>
          <a:p>
            <a:pPr marL="457200" indent="-457200" algn="l">
              <a:buAutoNum type="arabicPeriod" startAt="5"/>
            </a:pPr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Установить в городе баннеры с социальной рекламой по данной теме.</a:t>
            </a:r>
          </a:p>
          <a:p>
            <a:pPr marL="457200" indent="-457200" algn="l">
              <a:buAutoNum type="arabicPeriod" startAt="5"/>
            </a:pPr>
            <a:r>
              <a:rPr lang="ru-RU" b="1" cap="all" spc="0" dirty="0" smtClean="0">
                <a:ln w="9000" cmpd="sng">
                  <a:solidFill>
                    <a:srgbClr val="FA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Делиться идеями о различных способах использования мусора с детьми в детских садах и школах. </a:t>
            </a:r>
          </a:p>
          <a:p>
            <a:pPr marL="457200" indent="-457200" algn="l">
              <a:buAutoNum type="arabicPeriod" startAt="5"/>
            </a:pPr>
            <a:endParaRPr lang="ru-RU" sz="2000" b="1" cap="all" spc="0" dirty="0" smtClean="0">
              <a:ln w="9000" cmpd="sng">
                <a:solidFill>
                  <a:srgbClr val="FA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 startAt="2"/>
            </a:pPr>
            <a:endParaRPr lang="ru-RU" sz="2000" b="1" cap="all" spc="0" dirty="0" smtClean="0">
              <a:ln w="9000" cmpd="sng">
                <a:solidFill>
                  <a:srgbClr val="FA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848872" cy="1224136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 ещё  мы можем помочь справиться  с отходами?</a:t>
            </a:r>
            <a:br>
              <a:rPr lang="ru-RU" sz="24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Мои предложения:</a:t>
            </a:r>
            <a:endParaRPr lang="ru-RU" sz="24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9500/156241142.68/0_f76c3_d68ebd4f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938781" cy="166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се фото 7 группа\маша\IMG_4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600404"/>
            <a:ext cx="2588874" cy="3451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1619672" y="4941168"/>
            <a:ext cx="864096" cy="432048"/>
          </a:xfrm>
        </p:spPr>
        <p:txBody>
          <a:bodyPr/>
          <a:lstStyle/>
          <a:p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052736"/>
            <a:ext cx="8305800" cy="1152128"/>
          </a:xfrm>
        </p:spPr>
        <p:txBody>
          <a:bodyPr/>
          <a:lstStyle/>
          <a:p>
            <a:r>
              <a:rPr lang="ru-RU" sz="4000" b="1" cap="all" spc="0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И  Это тоже мой город…</a:t>
            </a:r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www.playcast.ru/uploads/2017/08/30/233209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8507" y="-171874"/>
            <a:ext cx="2344927" cy="23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prf.rubtsovsk.ru/files/getImage%20(4)_id1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54" y="879610"/>
            <a:ext cx="5659705" cy="240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news34.ru/images/nownews/live/priziubm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07" y="3429000"/>
            <a:ext cx="4588684" cy="2969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tina.news.mail.ru/pic/fb/d2/image10634449_1a131f159193961d729ca52d19e12b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611"/>
            <a:ext cx="4532859" cy="341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eyseldanis.com/wp-content/uploads/2016/05/sasirmak-sask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80490"/>
            <a:ext cx="1269067" cy="13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-37537" y="3429001"/>
            <a:ext cx="8305800" cy="720080"/>
          </a:xfrm>
        </p:spPr>
        <p:txBody>
          <a:bodyPr/>
          <a:lstStyle/>
          <a:p>
            <a: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мусора есть дом!</a:t>
            </a:r>
            <a:endParaRPr lang="ru-RU" sz="3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55776" y="1433732"/>
            <a:ext cx="5112568" cy="113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vse-krugom.ru/wp-content/uploads/2014/07/%D0%92%D1%81%D0%B5-%D1%80%D0%B0%D0%B2%D0%BD%D0%BE-%D0%BC%D1%83%D1%81%D0%BE%D1%80-%D1%81%D0%BE%D1%86%D0%B8%D0%B0%D0%BB%D1%8C%D0%BD%D0%B0%D1%8F-%D1%80%D0%B5%D0%BA%D0%BB%D0%B0%D0%BC%D0%B0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6" y="4166277"/>
            <a:ext cx="3815831" cy="25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se-krugom.ru/wp-content/uploads/2014/07/%D0%92%D1%81%D0%B5-%D1%80%D0%B0%D0%B2%D0%BD%D0%BE-%D0%BC%D1%83%D1%81%D0%BE%D1%80-%D1%81%D0%BE%D1%86%D0%B8%D0%B0%D0%BB%D1%8C%D0%BD%D0%B0%D1%8F-%D1%80%D0%B5%D0%BA%D0%BB%D0%B0%D0%BC%D0%B0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82650"/>
            <a:ext cx="3825216" cy="2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se-krugom.ru/wp-content/uploads/2014/07/%D0%92%D1%81%D0%B5-%D1%80%D0%B0%D0%B2%D0%BD%D0%BE-%D0%BC%D1%83%D1%81%D0%BE%D1%80-%D1%81%D0%BE%D1%86%D0%B8%D0%B0%D0%BB%D1%8C%D0%BD%D0%B0%D1%8F-%D1%80%D0%B5%D0%BA%D0%BB%D0%B0%D0%BC%D0%B0-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61" y="836711"/>
            <a:ext cx="4583870" cy="229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6255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Один из примеров – «говорящая реклама»</a:t>
            </a:r>
            <a:endParaRPr lang="ru-RU" sz="2400" dirty="0">
              <a:ln w="9000" cmpd="sng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Люди,  давайте  всегда  помнить!</a:t>
            </a:r>
            <a: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3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нашем  городе  </a:t>
            </a:r>
            <a:r>
              <a:rPr lang="ru-RU" sz="3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 настоящий мусор не в этих </a:t>
            </a:r>
            <a:r>
              <a:rPr lang="ru-RU" sz="32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кучах  на дорогах и во дворах. </a:t>
            </a:r>
            <a:r>
              <a:rPr lang="ru-RU" sz="3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Он в тех людях, что его выбрасывают.</a:t>
            </a:r>
            <a:br>
              <a:rPr lang="ru-RU" sz="32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2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ttp://zoozel.ru/gallery/images/1091202_pererabotka-musora-plaka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 bwMode="auto">
          <a:xfrm>
            <a:off x="1248143" y="2636912"/>
            <a:ext cx="6663769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chaem.net/_ld/2/40108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-1037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433732"/>
            <a:ext cx="7143328" cy="1981200"/>
          </a:xfrm>
        </p:spPr>
        <p:txBody>
          <a:bodyPr/>
          <a:lstStyle/>
          <a:p>
            <a:r>
              <a:rPr lang="ru-RU" sz="72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portmoda72.ru/wp-content/uploads/2016/03/Art-300101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6024" y="921262"/>
            <a:ext cx="9144000" cy="68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1440160"/>
          </a:xfrm>
        </p:spPr>
        <p:txBody>
          <a:bodyPr>
            <a:normAutofit fontScale="90000"/>
          </a:bodyPr>
          <a:lstStyle/>
          <a:p>
            <a:r>
              <a:rPr lang="ru-RU" b="1" spc="0" dirty="0" smtClean="0">
                <a:ln w="12700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я задумалась…Ведь  мусор сам</a:t>
            </a:r>
            <a:r>
              <a:rPr lang="ru-RU" b="1" spc="0" dirty="0">
                <a:ln w="12700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себя не </a:t>
            </a:r>
            <a:r>
              <a:rPr lang="ru-RU" b="1" spc="0" dirty="0" smtClean="0">
                <a:ln w="12700">
                  <a:solidFill>
                    <a:srgbClr val="23A719"/>
                  </a:solidFill>
                  <a:prstDash val="solid"/>
                </a:ln>
                <a:solidFill>
                  <a:srgbClr val="1567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уберет!</a:t>
            </a:r>
            <a:endParaRPr lang="ru-RU" b="1" spc="0" dirty="0">
              <a:ln w="12700">
                <a:solidFill>
                  <a:srgbClr val="23A719"/>
                </a:solidFill>
                <a:prstDash val="solid"/>
              </a:ln>
              <a:solidFill>
                <a:srgbClr val="15670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844824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что </a:t>
            </a:r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лично </a:t>
            </a:r>
            <a:r>
              <a:rPr lang="ru-RU" sz="3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могла </a:t>
            </a:r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бы </a:t>
            </a:r>
            <a:r>
              <a:rPr lang="ru-RU" sz="36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сделать???</a:t>
            </a:r>
          </a:p>
        </p:txBody>
      </p:sp>
      <p:pic>
        <p:nvPicPr>
          <p:cNvPr id="2050" name="Picture 2" descr="D:\все фото 7 группа\маша\IMG_4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78" y="1760012"/>
            <a:ext cx="2503480" cy="3337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784976" cy="1944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Каждому  </a:t>
            </a:r>
            <a:r>
              <a:rPr lang="ru-RU" sz="2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человеку следует  начать с себя. Ведь чисто не там, где убирают, а там, где  не мусорят! </a:t>
            </a:r>
            <a:endParaRPr lang="ru-RU" sz="2400" b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chaem.net/_ld/2/40108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-10375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196752"/>
            <a:ext cx="5112568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cap="all" spc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Каждый человек, даже если это маленький ребёнок, может повлиять на природу. Правильное отношение к проблеме мусора может сделать мир </a:t>
            </a:r>
            <a:r>
              <a:rPr lang="ru-RU" sz="2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вокруг  </a:t>
            </a:r>
            <a:r>
              <a:rPr lang="ru-RU" sz="2400" b="1" cap="all" spc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чище, спасти </a:t>
            </a:r>
            <a:r>
              <a:rPr lang="ru-RU" sz="2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наш город </a:t>
            </a:r>
            <a:r>
              <a:rPr lang="ru-RU" sz="2400" b="1" cap="all" spc="0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A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 загрязнения.</a:t>
            </a:r>
          </a:p>
          <a:p>
            <a:pPr>
              <a:lnSpc>
                <a:spcPct val="150000"/>
              </a:lnSpc>
            </a:pPr>
            <a:endParaRPr lang="ru-RU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99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552090" cy="980728"/>
          </a:xfrm>
        </p:spPr>
        <p:txBody>
          <a:bodyPr/>
          <a:lstStyle/>
          <a:p>
            <a:r>
              <a:rPr lang="ru-RU" b="1" dirty="0">
                <a:ln w="11430">
                  <a:solidFill>
                    <a:schemeClr val="bg2"/>
                  </a:solidFill>
                </a:ln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Гипотеза исследования:</a:t>
            </a:r>
            <a:endParaRPr lang="ru-RU" dirty="0">
              <a:solidFill>
                <a:srgbClr val="9900FF"/>
              </a:solidFill>
            </a:endParaRPr>
          </a:p>
        </p:txBody>
      </p:sp>
      <p:pic>
        <p:nvPicPr>
          <p:cNvPr id="6" name="Picture 4" descr="http://chicagohacksbig.com/images/christian-reading-room-clipart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3686"/>
            <a:ext cx="1259632" cy="12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348880"/>
            <a:ext cx="8305800" cy="230425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    Выяснить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каким бывает мусор и его влияние на </a:t>
            </a:r>
            <a:endParaRPr lang="ru-RU" sz="2000" b="1" cap="all" spc="0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>
              <a:lnSpc>
                <a:spcPct val="150000"/>
              </a:lnSpc>
            </a:pP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окружающую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среду.</a:t>
            </a:r>
            <a:b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    Доказать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что вторичная переработка мусора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необходима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сохранения окружающей среды.</a:t>
            </a:r>
            <a:b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    Научить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моих сверстников использовать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некоторые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отходов в творчестве.</a:t>
            </a:r>
            <a:b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*    Научить 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других детей уважать мир вокруг и не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сорить</a:t>
            </a:r>
            <a:r>
              <a:rPr lang="ru-RU" sz="20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</a:b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</a:b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   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8763000" cy="432048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3200" b="1" cap="all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ЗАДАЧИ  ИССЛЕДОВАНИЯ: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cap="all" dirty="0" err="1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cap="all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способствовать экологическому      </a:t>
            </a:r>
          </a:p>
          <a:p>
            <a:pPr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воспитанию жителей города </a:t>
            </a:r>
            <a:r>
              <a:rPr lang="ru-RU" sz="20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рубцовск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lipartbest.com/cliparts/yji/xKA/yjixKAE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7750"/>
            <a:ext cx="2255049" cy="22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liveinternet.ru/images/attach/c/8/99/938/99938323_1355316916_mu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43" y="662953"/>
            <a:ext cx="3252630" cy="294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uto.orsk.ru/uploads/images/feed/image/1147/original_litter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26" y="689740"/>
            <a:ext cx="3937314" cy="2972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world.ru/wp-content/uploads/2017/06/632569854125_01.jpg?w=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68" y="3736018"/>
            <a:ext cx="4519908" cy="301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ilook.ru/images/article/blog_4870_9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3336" y="3852307"/>
            <a:ext cx="4006443" cy="290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2355582" y="2490815"/>
            <a:ext cx="4368374" cy="2664296"/>
          </a:xfrm>
          <a:prstGeom prst="cloudCallou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25405" y="2547886"/>
            <a:ext cx="3890811" cy="22492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Человек живёт в мире вещей, которые он сам производит и выбрасывает</a:t>
            </a:r>
            <a:endParaRPr lang="ru-RU" sz="2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26" y="128295"/>
            <a:ext cx="854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природе мусора нет ! 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49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688614"/>
            <a:ext cx="8305800" cy="444242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648072"/>
          </a:xfrm>
        </p:spPr>
        <p:txBody>
          <a:bodyPr/>
          <a:lstStyle/>
          <a:p>
            <a:r>
              <a:rPr lang="ru-RU" sz="2400" b="1" cap="all" spc="0" dirty="0" smtClean="0">
                <a:ln w="9000" cmpd="sng">
                  <a:solidFill>
                    <a:srgbClr val="15670F"/>
                  </a:solidFill>
                  <a:prstDash val="solid"/>
                </a:ln>
                <a:solidFill>
                  <a:srgbClr val="23A71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Изучив с мамой литературу по данной теме, я узнала…</a:t>
            </a:r>
            <a:endParaRPr lang="ru-RU" sz="2400" b="1" cap="all" spc="0" dirty="0">
              <a:ln w="9000" cmpd="sng">
                <a:solidFill>
                  <a:srgbClr val="15670F"/>
                </a:solidFill>
                <a:prstDash val="solid"/>
              </a:ln>
              <a:solidFill>
                <a:srgbClr val="23A71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мусор (отходы) – это предметы и вещества, которые  не пригодны  для дальнейшего  использования.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admsud.ru/uploads/posts/2017-06/1497591010_1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6320"/>
          <a:stretch/>
        </p:blipFill>
        <p:spPr bwMode="auto">
          <a:xfrm>
            <a:off x="5724128" y="4851110"/>
            <a:ext cx="2031415" cy="187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433272"/>
              </p:ext>
            </p:extLst>
          </p:nvPr>
        </p:nvGraphicFramePr>
        <p:xfrm>
          <a:off x="971600" y="1484784"/>
          <a:ext cx="7128792" cy="318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http://rpp.nashaucheba.ru/pars_docs/refs/38/37223/img1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59044" r="51121" b="7987"/>
          <a:stretch/>
        </p:blipFill>
        <p:spPr bwMode="auto">
          <a:xfrm>
            <a:off x="1331639" y="4867669"/>
            <a:ext cx="2128539" cy="1855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65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dollc.ru/app/storage/backgrounds/ko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186956" y="2493657"/>
            <a:ext cx="3614935" cy="723034"/>
          </a:xfrm>
        </p:spPr>
        <p:txBody>
          <a:bodyPr/>
          <a:lstStyle/>
          <a:p>
            <a:r>
              <a:rPr lang="ru-RU" sz="28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бумага, картон</a:t>
            </a:r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929376" y="1205577"/>
            <a:ext cx="3830960" cy="864096"/>
          </a:xfrm>
        </p:spPr>
        <p:txBody>
          <a:bodyPr/>
          <a:lstStyle/>
          <a:p>
            <a:r>
              <a:rPr lang="ru-RU" sz="28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Стекло, банки, бутылки</a:t>
            </a:r>
            <a:endParaRPr lang="ru-RU" sz="28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g3.stockfresh.com/files/l/lenm/m/64/3242540_stock-photo-overflowing-trash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" y="1657898"/>
            <a:ext cx="2880365" cy="404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632573">
            <a:off x="3074678" y="1474912"/>
            <a:ext cx="1710257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248638">
            <a:off x="3213563" y="2602228"/>
            <a:ext cx="1710257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37848">
            <a:off x="3087279" y="4965445"/>
            <a:ext cx="1710257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844852" y="3745566"/>
            <a:ext cx="42991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Пластик, пакеты, ткань</a:t>
            </a:r>
            <a:endParaRPr lang="ru-RU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6685">
            <a:off x="3251621" y="3754047"/>
            <a:ext cx="1710257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5040" y="5120111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Пищевые отходы</a:t>
            </a:r>
            <a:endParaRPr lang="ru-RU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450" y="-171400"/>
            <a:ext cx="8761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 smtClean="0">
                <a:ln w="0">
                  <a:solidFill>
                    <a:schemeClr val="bg2"/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же горожане отправляют на свалку  ? Заглянув в мусорный бак, я увидела…</a:t>
            </a:r>
            <a:endParaRPr lang="ru-RU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2042</TotalTime>
  <Words>833</Words>
  <Application>Microsoft Office PowerPoint</Application>
  <PresentationFormat>Экран (4:3)</PresentationFormat>
  <Paragraphs>95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Constantia</vt:lpstr>
      <vt:lpstr>Times New Roman</vt:lpstr>
      <vt:lpstr>Wingdings</vt:lpstr>
      <vt:lpstr>Wingdings 2</vt:lpstr>
      <vt:lpstr>Бумажная</vt:lpstr>
      <vt:lpstr> </vt:lpstr>
      <vt:lpstr>Это мой любимый город  </vt:lpstr>
      <vt:lpstr>И  Это тоже мой город…  </vt:lpstr>
      <vt:lpstr>И я задумалась…Ведь  мусор сам себя не уберет!</vt:lpstr>
      <vt:lpstr>Гипотеза исследования:</vt:lpstr>
      <vt:lpstr>       ЗАДАЧИ  ИССЛЕДОВАНИЯ: </vt:lpstr>
      <vt:lpstr>Человек живёт в мире вещей, которые он сам производит и выбрасывает</vt:lpstr>
      <vt:lpstr>Изучив с мамой литературу по данной теме, я узнала…</vt:lpstr>
      <vt:lpstr>Стекло, банки, бутылки</vt:lpstr>
      <vt:lpstr>любой мусор , попадая в природную среду, разлагается очень медленно!</vt:lpstr>
      <vt:lpstr>Только задумайтесь,  как долго разлагаются  в природе , выброшенные нами вещи !</vt:lpstr>
      <vt:lpstr>Все  эти вещи при разложении  наносят  непоправимый вред окружающей среде, если их  не  уничтожать или не  перерабатывать  специальным  образом. </vt:lpstr>
      <vt:lpstr>Проблема № 1 : большое количество мусора  приводит к ухудшению ландшафта города.</vt:lpstr>
      <vt:lpstr>Простые вещи, которые может сделать каждый!  мне  хотелось  бы поделиться с Вами своими наблюдениями и предложениями</vt:lpstr>
      <vt:lpstr>Пример мне подала моя бабушка Галя. Она живет в своем доме. Когда я  была  у нее в гостях,  заметила, что она раскладывает мусор в отдельные мешки: </vt:lpstr>
      <vt:lpstr>2.   Мешок с жестяными банками. Этот мусор набирается долго, такие баночки тоже нередко находят применение у моей бабушки. Например, можно положить червей на рыбалку или  удобно разводить удобрение  и подкармливать им растения, еще можно использовать, как цветочный горшок. А еще можно играть в игру, которая так и называется  "Банки".  </vt:lpstr>
      <vt:lpstr>3.   Ведро с пищевыми отходами.  Бабушка выбрасывает их  в компостную кучу, в  которой делает удобрение для огорода.  4. Стеклянные и пластиковые бутылки -  моя бабушка не выбрасывает их. В стеклянные бутылки  бабушка заготавливает сиропы, компоты и прочую продукцию собственного изготовления. Пластиковая посуда используется под рассаду.</vt:lpstr>
      <vt:lpstr>А ещё  Мы семьей подумали и решили подойти к вопросу утилизации мусора творчески  и использовать уже ненужные вещи в поделках  и  играх.</vt:lpstr>
      <vt:lpstr>Вы собираетесь выбросить ненужные вещи? Посмотрите на них внимательно и подумайте, а вдруг им можно дать вторую жизнь!</vt:lpstr>
      <vt:lpstr> </vt:lpstr>
      <vt:lpstr>Мастер - класс на тему : «Вторая жизнь бумажной газеты». </vt:lpstr>
      <vt:lpstr>Мастер - класс по изготовлению шапочки для ремонта прошёл на ура!</vt:lpstr>
      <vt:lpstr>А вот какие весёлые  карандашницы получились у нас из обычной пластиковой бутылки !</vt:lpstr>
      <vt:lpstr>Было очень интересно создавать полезный и нужный предмет из того, что считается отходами !</vt:lpstr>
      <vt:lpstr>А ещё, мы разработали дидактическую игру</vt:lpstr>
      <vt:lpstr> Модные наряды из отходов! </vt:lpstr>
      <vt:lpstr>Нам очень понравился такой вид творчества!  В рамках пропаганды моей идеи, мы с мамой придумали экологическую сказку,  которую инсценировали с ребятами в детском саду. </vt:lpstr>
      <vt:lpstr>Презентация PowerPoint</vt:lpstr>
      <vt:lpstr>Как  ещё  мы можем помочь справиться  с отходами? Мои предложения:</vt:lpstr>
      <vt:lpstr>Презентация PowerPoint</vt:lpstr>
      <vt:lpstr>Люди,  давайте  всегда  помнить! В нашем  городе  – настоящий мусор не в этих кучах  на дорогах и во дворах. Он в тех людях, что его выбрасывают.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126</cp:revision>
  <dcterms:created xsi:type="dcterms:W3CDTF">2018-01-16T16:22:53Z</dcterms:created>
  <dcterms:modified xsi:type="dcterms:W3CDTF">2020-10-27T16:11:42Z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4413721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