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4475-3B8E-4C70-813F-BF9C8A596804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2EA0627-17C3-46BD-8EAD-769C32725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54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4475-3B8E-4C70-813F-BF9C8A596804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EA0627-17C3-46BD-8EAD-769C32725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95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4475-3B8E-4C70-813F-BF9C8A596804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EA0627-17C3-46BD-8EAD-769C32725E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9723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4475-3B8E-4C70-813F-BF9C8A596804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EA0627-17C3-46BD-8EAD-769C32725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825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4475-3B8E-4C70-813F-BF9C8A596804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EA0627-17C3-46BD-8EAD-769C32725E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5839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4475-3B8E-4C70-813F-BF9C8A596804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EA0627-17C3-46BD-8EAD-769C32725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462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4475-3B8E-4C70-813F-BF9C8A596804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0627-17C3-46BD-8EAD-769C32725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395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4475-3B8E-4C70-813F-BF9C8A596804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0627-17C3-46BD-8EAD-769C32725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34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4475-3B8E-4C70-813F-BF9C8A596804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0627-17C3-46BD-8EAD-769C32725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31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4475-3B8E-4C70-813F-BF9C8A596804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EA0627-17C3-46BD-8EAD-769C32725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43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4475-3B8E-4C70-813F-BF9C8A596804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EA0627-17C3-46BD-8EAD-769C32725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99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4475-3B8E-4C70-813F-BF9C8A596804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EA0627-17C3-46BD-8EAD-769C32725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11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4475-3B8E-4C70-813F-BF9C8A596804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0627-17C3-46BD-8EAD-769C32725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95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4475-3B8E-4C70-813F-BF9C8A596804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0627-17C3-46BD-8EAD-769C32725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32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4475-3B8E-4C70-813F-BF9C8A596804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0627-17C3-46BD-8EAD-769C32725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04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4475-3B8E-4C70-813F-BF9C8A596804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EA0627-17C3-46BD-8EAD-769C32725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65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64475-3B8E-4C70-813F-BF9C8A596804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EA0627-17C3-46BD-8EAD-769C32725E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27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7114" y="1659988"/>
            <a:ext cx="11345593" cy="3131819"/>
          </a:xfrm>
        </p:spPr>
        <p:txBody>
          <a:bodyPr>
            <a:no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br>
              <a:rPr lang="ru-RU" altLang="ru-RU" sz="3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altLang="ru-RU" sz="3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altLang="ru-RU" sz="3600" b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«ЦРР-детский сад № 56 «Ромашка»</a:t>
            </a: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Современные формы, методы, технологии</a:t>
            </a:r>
            <a:br>
              <a:rPr lang="ru-RU" altLang="ru-RU" sz="4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altLang="ru-RU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работы с родителями (законными представителями)</a:t>
            </a:r>
            <a:br>
              <a:rPr lang="ru-RU" altLang="ru-RU" sz="4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altLang="ru-RU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будущих первоклассников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66144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083076"/>
            <a:ext cx="8915400" cy="5303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29.2.2.3.</a:t>
            </a:r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Социальное направление воспитания</a:t>
            </a:r>
          </a:p>
          <a:p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1) Цель социального направления воспитания – формирование ценностного отношения детей к семье, другому человеку, развитие дружелюбия, умения находить общий язык с другими людьми.</a:t>
            </a:r>
          </a:p>
          <a:p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2) Ценности – семья, дружба, человек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r>
              <a:rPr lang="ru-RU" sz="20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29.3.5.</a:t>
            </a:r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Формы совместной деятельности в образовательной организации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29.3.5.1.</a:t>
            </a:r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Работа с родителями (законными представителями).</a:t>
            </a:r>
          </a:p>
          <a:p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Работа с родителями (законными представителями) детей дошкольного возраста должна строиться на принципах ценностного единства и сотрудничества всех субъектов </a:t>
            </a:r>
            <a:r>
              <a:rPr lang="ru-RU" sz="2000" dirty="0" err="1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социокультурного</a:t>
            </a:r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окружения ДОО.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27464" y="426129"/>
            <a:ext cx="10857390" cy="6303144"/>
          </a:xfrm>
        </p:spPr>
        <p:txBody>
          <a:bodyPr>
            <a:normAutofit fontScale="47500" lnSpcReduction="20000"/>
          </a:bodyPr>
          <a:lstStyle/>
          <a:p>
            <a:pPr marL="533400" indent="0" algn="ctr">
              <a:buNone/>
            </a:pPr>
            <a:r>
              <a:rPr lang="ru-RU" sz="5100" u="sng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Проект решения:</a:t>
            </a:r>
          </a:p>
          <a:p>
            <a:pPr marL="533400" indent="0" algn="just">
              <a:buNone/>
            </a:pPr>
            <a:r>
              <a:rPr lang="ru-RU" sz="33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ru-RU" sz="38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Обеспечение преемственности целей, задач и содержания образования дошкольного и начального общего образования при работе с семьей.</a:t>
            </a:r>
          </a:p>
          <a:p>
            <a:pPr lvl="0" algn="just">
              <a:buNone/>
            </a:pPr>
            <a:r>
              <a:rPr lang="ru-RU" sz="380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2</a:t>
            </a:r>
            <a:r>
              <a:rPr lang="ru-RU" sz="38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Педагогическую работу с семьей строить исходя из главной цели -- 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  обеспечение единства подходов к воспитанию и обучению детей в условиях ДОО и семьи; повышение воспитательного потенциала семьи.</a:t>
            </a:r>
          </a:p>
          <a:p>
            <a:pPr lvl="0" algn="just">
              <a:buNone/>
            </a:pPr>
            <a:r>
              <a:rPr lang="ru-RU" sz="38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3. Построение взаимодействия с родителями (законными представителями) осуществлять  в соответствии с  принципами:</a:t>
            </a:r>
          </a:p>
          <a:p>
            <a:pPr algn="just"/>
            <a:r>
              <a:rPr lang="ru-RU" sz="38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1) приоритет семьи в воспитании, обучении и развитии ребенка;</a:t>
            </a:r>
          </a:p>
          <a:p>
            <a:pPr algn="just"/>
            <a:r>
              <a:rPr lang="ru-RU" sz="38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2) открытость; </a:t>
            </a:r>
          </a:p>
          <a:p>
            <a:pPr algn="just"/>
            <a:r>
              <a:rPr lang="ru-RU" sz="38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3) взаимное доверие, уважение и доброжелательность во взаимоотношениях педагогов и родителей (законных представителей); </a:t>
            </a:r>
          </a:p>
          <a:p>
            <a:pPr algn="just"/>
            <a:r>
              <a:rPr lang="ru-RU" sz="38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4) индивидуально-дифференцированный подход к каждой семье; </a:t>
            </a:r>
          </a:p>
          <a:p>
            <a:pPr algn="just"/>
            <a:r>
              <a:rPr lang="ru-RU" sz="38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5) возрастосообразность.</a:t>
            </a:r>
          </a:p>
          <a:p>
            <a:pPr marL="0" indent="0" algn="just">
              <a:buNone/>
            </a:pPr>
            <a:r>
              <a:rPr lang="ru-RU" sz="38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4. Организация  взаимодействия с семьей  будущих первоклассников  с использованием современных форм, методов, технологий работы .</a:t>
            </a:r>
          </a:p>
          <a:p>
            <a:pPr marL="533400" indent="0" algn="just">
              <a:buNone/>
            </a:pPr>
            <a:r>
              <a:rPr lang="ru-RU" sz="38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5. Осуществление обмена информацией педагогами ДОУ и школы о готовности ребенка к школе на выходе из детского сада и поступлении в первый класс, через различные формы взаимодействия . </a:t>
            </a:r>
            <a:br>
              <a:rPr lang="ru-RU" sz="3800" dirty="0">
                <a:latin typeface="Times New Roman" pitchFamily="18" charset="0"/>
                <a:cs typeface="Times New Roman" pitchFamily="18" charset="0"/>
              </a:rPr>
            </a:b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370218"/>
              </p:ext>
            </p:extLst>
          </p:nvPr>
        </p:nvGraphicFramePr>
        <p:xfrm>
          <a:off x="694593" y="203739"/>
          <a:ext cx="10673860" cy="6517843"/>
        </p:xfrm>
        <a:graphic>
          <a:graphicData uri="http://schemas.openxmlformats.org/drawingml/2006/table">
            <a:tbl>
              <a:tblPr firstRow="1" firstCol="1" bandRow="1"/>
              <a:tblGrid>
                <a:gridCol w="668215">
                  <a:extLst>
                    <a:ext uri="{9D8B030D-6E8A-4147-A177-3AD203B41FA5}">
                      <a16:colId xmlns:a16="http://schemas.microsoft.com/office/drawing/2014/main" val="3378157845"/>
                    </a:ext>
                  </a:extLst>
                </a:gridCol>
                <a:gridCol w="3381439">
                  <a:extLst>
                    <a:ext uri="{9D8B030D-6E8A-4147-A177-3AD203B41FA5}">
                      <a16:colId xmlns:a16="http://schemas.microsoft.com/office/drawing/2014/main" val="4172235127"/>
                    </a:ext>
                  </a:extLst>
                </a:gridCol>
                <a:gridCol w="1366401">
                  <a:extLst>
                    <a:ext uri="{9D8B030D-6E8A-4147-A177-3AD203B41FA5}">
                      <a16:colId xmlns:a16="http://schemas.microsoft.com/office/drawing/2014/main" val="3949380946"/>
                    </a:ext>
                  </a:extLst>
                </a:gridCol>
                <a:gridCol w="2332369">
                  <a:extLst>
                    <a:ext uri="{9D8B030D-6E8A-4147-A177-3AD203B41FA5}">
                      <a16:colId xmlns:a16="http://schemas.microsoft.com/office/drawing/2014/main" val="3936421061"/>
                    </a:ext>
                  </a:extLst>
                </a:gridCol>
                <a:gridCol w="2925436">
                  <a:extLst>
                    <a:ext uri="{9D8B030D-6E8A-4147-A177-3AD203B41FA5}">
                      <a16:colId xmlns:a16="http://schemas.microsoft.com/office/drawing/2014/main" val="2055207893"/>
                    </a:ext>
                  </a:extLst>
                </a:gridCol>
              </a:tblGrid>
              <a:tr h="193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№п/п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Время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334085"/>
                  </a:ext>
                </a:extLst>
              </a:tr>
              <a:tr h="387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Встреча гостей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Насонова Н.Б., зам по АХР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Головкова А.А., ст. воспитатель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020680"/>
                  </a:ext>
                </a:extLst>
              </a:tr>
              <a:tr h="775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Приветствие участников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13.30.-13.40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Гузеева С.В., зав. сектором ДОУ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МКУ «Управление образования»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Червева Е.И., заведующий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МБДОУ «ЦРР – детский сад №56 «Ромашка»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344625"/>
                  </a:ext>
                </a:extLst>
              </a:tr>
              <a:tr h="387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выступления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Время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ФИО педагога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Должность, ОО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825050"/>
                  </a:ext>
                </a:extLst>
              </a:tr>
              <a:tr h="581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«Использование проектной технологии в работе с семьей»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5-7 мин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Татаркина Наталья Алексеевна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Воспитатель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МБДОУ «ЦРР – детский сад №57 «Аленушка»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383154"/>
                  </a:ext>
                </a:extLst>
              </a:tr>
              <a:tr h="387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«Школа радостного чтения» 9в гостях у Кузьки домовенка)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5-7 мин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Чалая Татьяна Николаевна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Заведующий МБУК «БИС, детская библиотека № 2»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194640"/>
                  </a:ext>
                </a:extLst>
              </a:tr>
              <a:tr h="588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«Постер – технология» одна из современных и эффективных форм взаимодействия с родителями»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5-7 мин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Алексейчик Елена Васильевна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 доп. образования МБУ ДО «Центр развития творчества»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72514"/>
                  </a:ext>
                </a:extLst>
              </a:tr>
              <a:tr h="784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Система работы с родителями МАДОУ «ЦРР – детский сад № 7 «Ярославна» в вопросах преемственности детского сада и школы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5-7 мин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Мироненко Ксения Анатольевна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Старший воспитатель  МАДОУ «ЦРР – детский сад № 7 «Ярославна»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988495"/>
                  </a:ext>
                </a:extLst>
              </a:tr>
              <a:tr h="588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«Школа для родителей будущих первоклассников» как одна из эффективных форм работы с родителями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5-7 мин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Страчкова Нина Анатольевна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воспитатель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МБДОУ «ЦРР – детский сад №56 «Ромашка»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059557"/>
                  </a:ext>
                </a:extLst>
              </a:tr>
              <a:tr h="686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«Работа с родителями первоклассников в рамках преемственности дошкольного и начального общего образования»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5-7 мин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Цинн Ольга Александровна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Учитель начальных классов с делегированием полномочий зам. директора по УВР МБОУ «Гимназия № 8»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548111"/>
                  </a:ext>
                </a:extLst>
              </a:tr>
              <a:tr h="1938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Открытый диалог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мин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855182"/>
                  </a:ext>
                </a:extLst>
              </a:tr>
              <a:tr h="581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Выработка решения круглого стола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Завершение работы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мин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Червева Екатерина Ивановна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Заведующий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МБДОУ «ЦРР – детский сад №56 «Ромашка»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9" marR="34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607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70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763480"/>
            <a:ext cx="8915400" cy="514774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П. 14.2  Цель ФОП достигается через:   </a:t>
            </a:r>
            <a:endParaRPr lang="ru-RU" sz="20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Одна из задач ФОП: </a:t>
            </a:r>
          </a:p>
          <a:p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14.3</a:t>
            </a:r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ФОП построена на следующих принципах ДО, установленных ФГОС ДО:</a:t>
            </a:r>
          </a:p>
          <a:p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3) содействие и сотрудничество детей и родителей (законных представителей), совершеннолетних членов семьи, принимающих участие в воспитании детей младенческого, раннего и дошкольного возрастов, а также педагогических работников;</a:t>
            </a:r>
          </a:p>
          <a:p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6) сотрудничество ДОО с семьей;</a:t>
            </a:r>
          </a:p>
          <a:p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7) приобщение детей к </a:t>
            </a:r>
            <a:r>
              <a:rPr lang="ru-RU" sz="2000" dirty="0" err="1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социокультурным</a:t>
            </a:r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нормам, традициям семьи, общества и государства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37351"/>
            <a:ext cx="8915400" cy="55738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18.7.2</a:t>
            </a:r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Содержание образовательной деятельности</a:t>
            </a:r>
          </a:p>
          <a:p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1) в сфере социальных отношений</a:t>
            </a:r>
          </a:p>
          <a:p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Расширяет представления о семье, семейных и родственных отношениях: взаимные чувства, правила общения в семье, значимые и памятные события, досуг семьи, семейный бюджет.</a:t>
            </a: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С.48</a:t>
            </a:r>
            <a:endParaRPr lang="ru-RU" sz="20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19.6.1</a:t>
            </a:r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в области познавательного развития основными задачами образовательной деятельности являются:</a:t>
            </a:r>
          </a:p>
          <a:p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4) развивать способы взаимодействия с членами семьи и людьми ближайшего окружения в познавательной деятельности, расширять самостоятельные действия различной направленности, закреплять позитивный опыт в самостоятельной и совместной со взрослым и сверстниками деятельности;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696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852256"/>
            <a:ext cx="8915400" cy="5058966"/>
          </a:xfrm>
        </p:spPr>
        <p:txBody>
          <a:bodyPr/>
          <a:lstStyle/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С.140</a:t>
            </a:r>
            <a:endParaRPr lang="ru-RU" sz="20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24</a:t>
            </a:r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Особенности образовательной деятельности разных видов и культурных практик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24.1.</a:t>
            </a:r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Образовательная деятельность в ДОО включает в себя:</a:t>
            </a:r>
          </a:p>
          <a:p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взаимодействие с семьями детей по реализации образовательной программы ДО.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301841"/>
            <a:ext cx="8915400" cy="6276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С.148-152</a:t>
            </a:r>
            <a:endParaRPr lang="ru-RU" dirty="0"/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26.</a:t>
            </a:r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Особенности взаимодействия педагогического коллектива ДОО с семьями обучающихся.</a:t>
            </a:r>
          </a:p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26.1</a:t>
            </a:r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Главными </a:t>
            </a:r>
            <a:r>
              <a:rPr lang="ru-RU" sz="2000" u="sng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целями</a:t>
            </a:r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взаимодействия педагогического коллектива ДОО с семьями обучающихся дошкольного возраста являются:</a:t>
            </a:r>
          </a:p>
          <a:p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возрастов;</a:t>
            </a:r>
          </a:p>
          <a:p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обеспечение единства подходов к воспитанию и обучению детей в условиях ДОО и семьи; повышение воспитательного потенциала семьи.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257452"/>
            <a:ext cx="8915400" cy="589013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/>
              <a:t>26.3</a:t>
            </a:r>
            <a:r>
              <a:rPr lang="ru-RU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ru-RU" sz="24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Достижение этих целей должно осуществляться через решение основных </a:t>
            </a:r>
            <a:r>
              <a:rPr lang="ru-RU" sz="2400" u="sng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задач</a:t>
            </a:r>
            <a:r>
              <a:rPr lang="ru-RU" sz="24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</a:p>
          <a:p>
            <a:r>
              <a:rPr lang="ru-RU" sz="24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1) информирование родителей (законных представителей) и общественности относительно целей ДО, общих для всего образовательного пространства РФ, о мерах господдержки семьям, имеющих детей дошкольного возраста, а также об образовательной программе, реализуемой в ДОО;</a:t>
            </a:r>
          </a:p>
          <a:p>
            <a:r>
              <a:rPr lang="ru-RU" sz="24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2) просвещение родителей (законных представителей), повышение их правовой, психолого-педагогической компетентности в вопросах охраны и укрепления здоровья, развития и образования детей;</a:t>
            </a:r>
          </a:p>
          <a:p>
            <a:r>
              <a:rPr lang="ru-RU" sz="24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3) способствование развитию ответственного и осознанного </a:t>
            </a:r>
            <a:r>
              <a:rPr lang="ru-RU" sz="2400" dirty="0" err="1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родительства</a:t>
            </a:r>
            <a:r>
              <a:rPr lang="ru-RU" sz="24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как базовой основы благополучия семьи;</a:t>
            </a:r>
          </a:p>
          <a:p>
            <a:r>
              <a:rPr lang="ru-RU" sz="24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4) построение взаимодействия в форме сотрудничества и установления партнерских отношений с родителями (законными представителями) детей младенческого, раннего и дошкольного возраста для решения образовательных задач;</a:t>
            </a:r>
          </a:p>
          <a:p>
            <a:r>
              <a:rPr lang="ru-RU" sz="24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5) вовлечение родителей (законных представителей) в образовательный процесс.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550416"/>
            <a:ext cx="8915400" cy="53608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26.4.</a:t>
            </a:r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Построение взаимодействия с родителями (законными представителями) должно придерживаться следующих принципов:</a:t>
            </a:r>
          </a:p>
          <a:p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1) приоритет семьи в воспитании, обучении и развитии ребенка: </a:t>
            </a:r>
          </a:p>
          <a:p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2) открытость: </a:t>
            </a:r>
          </a:p>
          <a:p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3) взаимное доверие, уважение и доброжелательность во взаимоотношениях педагогов и родителей (законных представителей): </a:t>
            </a:r>
          </a:p>
          <a:p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4) индивидуально-дифференцированный подход к каждой семье: </a:t>
            </a:r>
          </a:p>
          <a:p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5) </a:t>
            </a:r>
            <a:r>
              <a:rPr lang="ru-RU" sz="2000" dirty="0" err="1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возрастосообразность</a:t>
            </a:r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40637" y="1228077"/>
            <a:ext cx="8915400" cy="4862004"/>
          </a:xfrm>
        </p:spPr>
        <p:txBody>
          <a:bodyPr/>
          <a:lstStyle/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26.5</a:t>
            </a:r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Деятельность педагогического коллектива ДОО по построению взаимодействия с родителями (законными представителями) обучающихся по нескольким направлениям:</a:t>
            </a:r>
          </a:p>
          <a:p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1) </a:t>
            </a:r>
            <a:r>
              <a:rPr lang="ru-RU" sz="2000" b="1" dirty="0" err="1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диагностико-аналитическое</a:t>
            </a:r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2) </a:t>
            </a:r>
            <a:r>
              <a:rPr lang="ru-RU" sz="20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просветительское направление</a:t>
            </a:r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3) </a:t>
            </a:r>
            <a:r>
              <a:rPr lang="ru-RU" sz="20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консультационное направление</a:t>
            </a:r>
            <a:r>
              <a:rPr lang="ru-RU" sz="2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1159</Words>
  <Application>Microsoft Office PowerPoint</Application>
  <PresentationFormat>Широкоэкранный</PresentationFormat>
  <Paragraphs>125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 Unicode MS</vt:lpstr>
      <vt:lpstr>Arial</vt:lpstr>
      <vt:lpstr>Calibri</vt:lpstr>
      <vt:lpstr>Century Gothic</vt:lpstr>
      <vt:lpstr>Times New Roman</vt:lpstr>
      <vt:lpstr>Wingdings 3</vt:lpstr>
      <vt:lpstr>Легкий дым</vt:lpstr>
      <vt:lpstr>   МБДОУ «ЦРР-детский сад № 56 «Ромашка»   Современные формы, методы, технологии работы с родителями (законными представителями) будущих первоклассников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«Современные формы, методы, технологии работы с родителями (законными представителями) будущих первоклассников»</dc:title>
  <dc:creator>мы</dc:creator>
  <cp:lastModifiedBy>admin</cp:lastModifiedBy>
  <cp:revision>14</cp:revision>
  <dcterms:created xsi:type="dcterms:W3CDTF">2024-04-23T13:54:43Z</dcterms:created>
  <dcterms:modified xsi:type="dcterms:W3CDTF">2024-04-24T04:32:59Z</dcterms:modified>
</cp:coreProperties>
</file>