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Default ContentType="image/vnd.ms-photo" Extension="wdp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commentAuthors+xml" PartName="/ppt/commentAuthors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9" r:id="rId4"/>
    <p:sldId id="270" r:id="rId5"/>
    <p:sldId id="271" r:id="rId6"/>
    <p:sldId id="273" r:id="rId7"/>
    <p:sldId id="274" r:id="rId8"/>
    <p:sldId id="276" r:id="rId9"/>
    <p:sldId id="283" r:id="rId10"/>
    <p:sldId id="261" r:id="rId11"/>
    <p:sldId id="262" r:id="rId12"/>
    <p:sldId id="267" r:id="rId13"/>
    <p:sldId id="278" r:id="rId14"/>
    <p:sldId id="279" r:id="rId15"/>
    <p:sldId id="280" r:id="rId16"/>
    <p:sldId id="281" r:id="rId17"/>
    <p:sldId id="282" r:id="rId18"/>
    <p:sldId id="259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lena" initials="E" lastIdx="2" clrIdx="0">
    <p:extLst>
      <p:ext uri="{19B8F6BF-5375-455C-9EA6-DF929625EA0E}">
        <p15:presenceInfo xmlns:p15="http://schemas.microsoft.com/office/powerpoint/2012/main" userId="Elen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99CB0BD4-28A9-431F-A4C3-23DCC726EBCD}" type="datetimeFigureOut">
              <a:rPr lang="ru-RU" smtClean="0"/>
              <a:pPr/>
              <a:t>04.03.2025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C02B7817-8091-4786-85D5-A09107BD3F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5196877"/>
      </p:ext>
    </p:extLst>
  </p:cSld>
  <p:clrMapOvr>
    <a:masterClrMapping/>
  </p:clrMapOvr>
  <p:transition spd="med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B0BD4-28A9-431F-A4C3-23DCC726EBCD}" type="datetimeFigureOut">
              <a:rPr lang="ru-RU" smtClean="0"/>
              <a:pPr/>
              <a:t>04.03.2025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B7817-8091-4786-85D5-A09107BD3F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0622238"/>
      </p:ext>
    </p:extLst>
  </p:cSld>
  <p:clrMapOvr>
    <a:masterClrMapping/>
  </p:clrMapOvr>
  <p:transition spd="med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B0BD4-28A9-431F-A4C3-23DCC726EBCD}" type="datetimeFigureOut">
              <a:rPr lang="ru-RU" smtClean="0"/>
              <a:pPr/>
              <a:t>04.03.2025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B7817-8091-4786-85D5-A09107BD3F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1439275"/>
      </p:ext>
    </p:extLst>
  </p:cSld>
  <p:clrMapOvr>
    <a:masterClrMapping/>
  </p:clrMapOvr>
  <p:transition spd="med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B0BD4-28A9-431F-A4C3-23DCC726EBCD}" type="datetimeFigureOut">
              <a:rPr lang="ru-RU" smtClean="0"/>
              <a:pPr/>
              <a:t>04.03.2025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B7817-8091-4786-85D5-A09107BD3FB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5546558"/>
      </p:ext>
    </p:extLst>
  </p:cSld>
  <p:clrMapOvr>
    <a:masterClrMapping/>
  </p:clrMapOvr>
  <p:transition spd="med"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B0BD4-28A9-431F-A4C3-23DCC726EBCD}" type="datetimeFigureOut">
              <a:rPr lang="ru-RU" smtClean="0"/>
              <a:pPr/>
              <a:t>04.03.2025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B7817-8091-4786-85D5-A09107BD3F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7927457"/>
      </p:ext>
    </p:extLst>
  </p:cSld>
  <p:clrMapOvr>
    <a:masterClrMapping/>
  </p:clrMapOvr>
  <p:transition spd="med">
    <p:wip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B0BD4-28A9-431F-A4C3-23DCC726EBCD}" type="datetimeFigureOut">
              <a:rPr lang="ru-RU" smtClean="0"/>
              <a:pPr/>
              <a:t>04.03.2025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B7817-8091-4786-85D5-A09107BD3F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30530"/>
      </p:ext>
    </p:extLst>
  </p:cSld>
  <p:clrMapOvr>
    <a:masterClrMapping/>
  </p:clrMapOvr>
  <p:transition spd="med">
    <p:wip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B0BD4-28A9-431F-A4C3-23DCC726EBCD}" type="datetimeFigureOut">
              <a:rPr lang="ru-RU" smtClean="0"/>
              <a:pPr/>
              <a:t>04.03.2025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B7817-8091-4786-85D5-A09107BD3F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2158469"/>
      </p:ext>
    </p:extLst>
  </p:cSld>
  <p:clrMapOvr>
    <a:masterClrMapping/>
  </p:clrMapOvr>
  <p:transition spd="med">
    <p:wip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B0BD4-28A9-431F-A4C3-23DCC726EBCD}" type="datetimeFigureOut">
              <a:rPr lang="ru-RU" smtClean="0"/>
              <a:pPr/>
              <a:t>04.03.2025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B7817-8091-4786-85D5-A09107BD3F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3667630"/>
      </p:ext>
    </p:extLst>
  </p:cSld>
  <p:clrMapOvr>
    <a:masterClrMapping/>
  </p:clrMapOvr>
  <p:transition spd="med">
    <p:wip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B0BD4-28A9-431F-A4C3-23DCC726EBCD}" type="datetimeFigureOut">
              <a:rPr lang="ru-RU" smtClean="0"/>
              <a:pPr/>
              <a:t>04.03.2025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B7817-8091-4786-85D5-A09107BD3F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241586"/>
      </p:ext>
    </p:extLst>
  </p:cSld>
  <p:clrMapOvr>
    <a:masterClrMapping/>
  </p:clrMapOvr>
  <p:transition spd="med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B0BD4-28A9-431F-A4C3-23DCC726EBCD}" type="datetimeFigureOut">
              <a:rPr lang="ru-RU" smtClean="0"/>
              <a:pPr/>
              <a:t>04.03.2025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B7817-8091-4786-85D5-A09107BD3F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4596758"/>
      </p:ext>
    </p:extLst>
  </p:cSld>
  <p:clrMapOvr>
    <a:masterClrMapping/>
  </p:clrMapOvr>
  <p:transition spd="med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B0BD4-28A9-431F-A4C3-23DCC726EBCD}" type="datetimeFigureOut">
              <a:rPr lang="ru-RU" smtClean="0"/>
              <a:pPr/>
              <a:t>04.03.2025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B7817-8091-4786-85D5-A09107BD3F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5134340"/>
      </p:ext>
    </p:extLst>
  </p:cSld>
  <p:clrMapOvr>
    <a:masterClrMapping/>
  </p:clrMapOvr>
  <p:transition spd="med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B0BD4-28A9-431F-A4C3-23DCC726EBCD}" type="datetimeFigureOut">
              <a:rPr lang="ru-RU" smtClean="0"/>
              <a:pPr/>
              <a:t>04.03.2025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B7817-8091-4786-85D5-A09107BD3F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1422032"/>
      </p:ext>
    </p:extLst>
  </p:cSld>
  <p:clrMapOvr>
    <a:masterClrMapping/>
  </p:clrMapOvr>
  <p:transition spd="med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B0BD4-28A9-431F-A4C3-23DCC726EBCD}" type="datetimeFigureOut">
              <a:rPr lang="ru-RU" smtClean="0"/>
              <a:pPr/>
              <a:t>04.03.2025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B7817-8091-4786-85D5-A09107BD3F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8207855"/>
      </p:ext>
    </p:extLst>
  </p:cSld>
  <p:clrMapOvr>
    <a:masterClrMapping/>
  </p:clrMapOvr>
  <p:transition spd="med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B0BD4-28A9-431F-A4C3-23DCC726EBCD}" type="datetimeFigureOut">
              <a:rPr lang="ru-RU" smtClean="0"/>
              <a:pPr/>
              <a:t>04.03.2025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B7817-8091-4786-85D5-A09107BD3F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217031"/>
      </p:ext>
    </p:extLst>
  </p:cSld>
  <p:clrMapOvr>
    <a:masterClrMapping/>
  </p:clrMapOvr>
  <p:transition spd="med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B0BD4-28A9-431F-A4C3-23DCC726EBCD}" type="datetimeFigureOut">
              <a:rPr lang="ru-RU" smtClean="0"/>
              <a:pPr/>
              <a:t>04.03.2025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B7817-8091-4786-85D5-A09107BD3F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5575946"/>
      </p:ext>
    </p:extLst>
  </p:cSld>
  <p:clrMapOvr>
    <a:masterClrMapping/>
  </p:clrMapOvr>
  <p:transition spd="med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B0BD4-28A9-431F-A4C3-23DCC726EBCD}" type="datetimeFigureOut">
              <a:rPr lang="ru-RU" smtClean="0"/>
              <a:pPr/>
              <a:t>04.03.2025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B7817-8091-4786-85D5-A09107BD3F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548989"/>
      </p:ext>
    </p:extLst>
  </p:cSld>
  <p:clrMapOvr>
    <a:masterClrMapping/>
  </p:clrMapOvr>
  <p:transition spd="med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B0BD4-28A9-431F-A4C3-23DCC726EBCD}" type="datetimeFigureOut">
              <a:rPr lang="ru-RU" smtClean="0"/>
              <a:pPr/>
              <a:t>04.03.2025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2B7817-8091-4786-85D5-A09107BD3F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0387254"/>
      </p:ext>
    </p:extLst>
  </p:cSld>
  <p:clrMapOvr>
    <a:masterClrMapping/>
  </p:clrMapOvr>
  <p:transition spd="med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CB0BD4-28A9-431F-A4C3-23DCC726EBCD}" type="datetimeFigureOut">
              <a:rPr lang="ru-RU" smtClean="0"/>
              <a:pPr/>
              <a:t>04.03.2025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2B7817-8091-4786-85D5-A09107BD3FB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489282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ransition spd="med">
    <p:wip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malyshok.23@yandex.ru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8.wdp"/><Relationship Id="rId4" Type="http://schemas.openxmlformats.org/officeDocument/2006/relationships/image" Target="../media/image3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9.jpe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2.xml.rels><?xml version="1.0" encoding="UTF-8" standalone="yes" ?><Relationships xmlns="http://schemas.openxmlformats.org/package/2006/relationships"><Relationship Id="rId3" Target="../media/image41.jpeg" Type="http://schemas.openxmlformats.org/officeDocument/2006/relationships/image"/><Relationship Id="rId2" Target="../media/image40.jpeg" Type="http://schemas.openxmlformats.org/officeDocument/2006/relationships/image"/><Relationship Id="rId1" Target="../slideLayouts/slideLayout7.xml" Type="http://schemas.openxmlformats.org/officeDocument/2006/relationships/slideLayout"/><Relationship Id="rId5" Target="../media/image43.jpeg" Type="http://schemas.openxmlformats.org/officeDocument/2006/relationships/image"/><Relationship Id="rId4" Target="../media/image42.jpeg" Type="http://schemas.openxmlformats.org/officeDocument/2006/relationships/image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 ?><Relationships xmlns="http://schemas.openxmlformats.org/package/2006/relationships"><Relationship Id="rId3" Target="../media/image47.jpeg" Type="http://schemas.openxmlformats.org/officeDocument/2006/relationships/image"/><Relationship Id="rId2" Target="../media/image46.jpeg" Type="http://schemas.openxmlformats.org/officeDocument/2006/relationships/image"/><Relationship Id="rId1" Target="../slideLayouts/slideLayout6.xml" Type="http://schemas.openxmlformats.org/officeDocument/2006/relationships/slideLayout"/><Relationship Id="rId5" Target="../media/image49.jpeg" Type="http://schemas.openxmlformats.org/officeDocument/2006/relationships/image"/><Relationship Id="rId4" Target="../media/image48.jpeg" Type="http://schemas.openxmlformats.org/officeDocument/2006/relationships/image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hdphoto" Target="../media/hdphoto8.wdp"/><Relationship Id="rId3" Type="http://schemas.openxmlformats.org/officeDocument/2006/relationships/image" Target="../media/image51.jpeg"/><Relationship Id="rId7" Type="http://schemas.openxmlformats.org/officeDocument/2006/relationships/image" Target="../media/image34.pn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6.xml"/><Relationship Id="rId6" Type="http://schemas.microsoft.com/office/2007/relationships/hdphoto" Target="../media/hdphoto7.wdp"/><Relationship Id="rId5" Type="http://schemas.openxmlformats.org/officeDocument/2006/relationships/image" Target="../media/image33.png"/><Relationship Id="rId4" Type="http://schemas.openxmlformats.org/officeDocument/2006/relationships/image" Target="../media/image52.jpeg"/></Relationships>
</file>

<file path=ppt/slides/_rels/slide16.xml.rels><?xml version="1.0" encoding="UTF-8" standalone="yes" ?><Relationships xmlns="http://schemas.openxmlformats.org/package/2006/relationships"><Relationship Id="rId3" Target="../media/image54.jpeg" Type="http://schemas.openxmlformats.org/officeDocument/2006/relationships/image"/><Relationship Id="rId7" Target="../media/image58.jpeg" Type="http://schemas.openxmlformats.org/officeDocument/2006/relationships/image"/><Relationship Id="rId2" Target="../media/image53.jpeg" Type="http://schemas.openxmlformats.org/officeDocument/2006/relationships/image"/><Relationship Id="rId1" Target="../slideLayouts/slideLayout7.xml" Type="http://schemas.openxmlformats.org/officeDocument/2006/relationships/slideLayout"/><Relationship Id="rId6" Target="../media/image57.jpeg" Type="http://schemas.openxmlformats.org/officeDocument/2006/relationships/image"/><Relationship Id="rId5" Target="../media/image56.jpeg" Type="http://schemas.openxmlformats.org/officeDocument/2006/relationships/image"/><Relationship Id="rId4" Target="../media/image55.jpeg" Type="http://schemas.openxmlformats.org/officeDocument/2006/relationships/image"/></Relationships>
</file>

<file path=ppt/slides/_rels/slide17.xml.rels><?xml version="1.0" encoding="UTF-8" standalone="yes" ?><Relationships xmlns="http://schemas.openxmlformats.org/package/2006/relationships"><Relationship Id="rId2" Target="../media/image59.jpeg" Type="http://schemas.openxmlformats.org/officeDocument/2006/relationships/image"/><Relationship Id="rId1" Target="../slideLayouts/slideLayout6.xml" Type="http://schemas.openxmlformats.org/officeDocument/2006/relationships/slideLayout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1.png"/></Relationships>
</file>

<file path=ppt/slides/_rels/slide2.xml.rels><?xml version="1.0" encoding="UTF-8" standalone="yes" ?><Relationships xmlns="http://schemas.openxmlformats.org/package/2006/relationships"><Relationship Id="rId2" Target="../media/image4.jpeg" Type="http://schemas.openxmlformats.org/officeDocument/2006/relationships/image"/><Relationship Id="rId1" Target="../slideLayouts/slideLayout6.xml" Type="http://schemas.openxmlformats.org/officeDocument/2006/relationships/slideLayout"/></Relationships>
</file>

<file path=ppt/slides/_rels/slide3.xml.rels><?xml version="1.0" encoding="UTF-8" standalone="yes" ?><Relationships xmlns="http://schemas.openxmlformats.org/package/2006/relationships"><Relationship Id="rId3" Target="../media/image6.jpeg" Type="http://schemas.openxmlformats.org/officeDocument/2006/relationships/image"/><Relationship Id="rId2" Target="../media/image5.jpeg" Type="http://schemas.openxmlformats.org/officeDocument/2006/relationships/image"/><Relationship Id="rId1" Target="../slideLayouts/slideLayout6.xml" Type="http://schemas.openxmlformats.org/officeDocument/2006/relationships/slideLayout"/></Relationships>
</file>

<file path=ppt/slides/_rels/slide4.xml.rels><?xml version="1.0" encoding="UTF-8" standalone="yes" ?><Relationships xmlns="http://schemas.openxmlformats.org/package/2006/relationships"><Relationship Id="rId8" Target="../media/hdphoto2.wdp" Type="http://schemas.microsoft.com/office/2007/relationships/hdphoto"/><Relationship Id="rId3" Target="../media/image8.jpeg" Type="http://schemas.openxmlformats.org/officeDocument/2006/relationships/image"/><Relationship Id="rId7" Target="../media/image11.png" Type="http://schemas.openxmlformats.org/officeDocument/2006/relationships/image"/><Relationship Id="rId2" Target="../media/image7.jpe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hdphoto1.wdp" Type="http://schemas.microsoft.com/office/2007/relationships/hdphoto"/><Relationship Id="rId5" Target="../media/image10.png" Type="http://schemas.openxmlformats.org/officeDocument/2006/relationships/image"/><Relationship Id="rId4" Target="../media/image9.jpeg" Type="http://schemas.openxmlformats.org/officeDocument/2006/relationships/image"/></Relationships>
</file>

<file path=ppt/slides/_rels/slide5.xml.rels><?xml version="1.0" encoding="UTF-8" standalone="yes" ?><Relationships xmlns="http://schemas.openxmlformats.org/package/2006/relationships"><Relationship Id="rId3" Target="../media/image13.png" Type="http://schemas.openxmlformats.org/officeDocument/2006/relationships/image"/><Relationship Id="rId2" Target="../media/image12.jpeg" Type="http://schemas.openxmlformats.org/officeDocument/2006/relationships/image"/><Relationship Id="rId1" Target="../slideLayouts/slideLayout6.xml" Type="http://schemas.openxmlformats.org/officeDocument/2006/relationships/slideLayout"/><Relationship Id="rId5" Target="../media/image14.png" Type="http://schemas.openxmlformats.org/officeDocument/2006/relationships/image"/><Relationship Id="rId4" Target="../media/hdphoto3.wdp" Type="http://schemas.microsoft.com/office/2007/relationships/hdphoto"/></Relationships>
</file>

<file path=ppt/slides/_rels/slide6.xml.rels><?xml version="1.0" encoding="UTF-8" standalone="yes" ?><Relationships xmlns="http://schemas.openxmlformats.org/package/2006/relationships"><Relationship Id="rId8" Target="../media/hdphoto5.wdp" Type="http://schemas.microsoft.com/office/2007/relationships/hdphoto"/><Relationship Id="rId3" Target="../media/image16.jpeg" Type="http://schemas.openxmlformats.org/officeDocument/2006/relationships/image"/><Relationship Id="rId7" Target="../media/image19.png" Type="http://schemas.openxmlformats.org/officeDocument/2006/relationships/image"/><Relationship Id="rId2" Target="../media/image15.jpeg" Type="http://schemas.openxmlformats.org/officeDocument/2006/relationships/image"/><Relationship Id="rId1" Target="../slideLayouts/slideLayout6.xml" Type="http://schemas.openxmlformats.org/officeDocument/2006/relationships/slideLayout"/><Relationship Id="rId6" Target="../media/hdphoto4.wdp" Type="http://schemas.microsoft.com/office/2007/relationships/hdphoto"/><Relationship Id="rId5" Target="../media/image18.png" Type="http://schemas.openxmlformats.org/officeDocument/2006/relationships/image"/><Relationship Id="rId10" Target="../media/hdphoto6.wdp" Type="http://schemas.microsoft.com/office/2007/relationships/hdphoto"/><Relationship Id="rId4" Target="../media/image17.jpeg" Type="http://schemas.openxmlformats.org/officeDocument/2006/relationships/image"/><Relationship Id="rId9" Target="../media/image20.png" Type="http://schemas.openxmlformats.org/officeDocument/2006/relationships/image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3.png"/></Relationships>
</file>

<file path=ppt/slides/_rels/slide8.xml.rels><?xml version="1.0" encoding="UTF-8" standalone="yes" ?><Relationships xmlns="http://schemas.openxmlformats.org/package/2006/relationships"><Relationship Id="rId3" Target="../media/image25.jpeg" Type="http://schemas.openxmlformats.org/officeDocument/2006/relationships/image"/><Relationship Id="rId2" Target="../media/image24.jpeg" Type="http://schemas.openxmlformats.org/officeDocument/2006/relationships/image"/><Relationship Id="rId1" Target="../slideLayouts/slideLayout7.xml" Type="http://schemas.openxmlformats.org/officeDocument/2006/relationships/slideLayout"/><Relationship Id="rId5" Target="../media/image27.jpeg" Type="http://schemas.openxmlformats.org/officeDocument/2006/relationships/image"/><Relationship Id="rId4" Target="../media/image26.jpeg" Type="http://schemas.openxmlformats.org/officeDocument/2006/relationships/image"/></Relationships>
</file>

<file path=ppt/slides/_rels/slide9.xml.rels><?xml version="1.0" encoding="UTF-8" standalone="yes" ?><Relationships xmlns="http://schemas.openxmlformats.org/package/2006/relationships"><Relationship Id="rId3" Target="../media/image29.jpeg" Type="http://schemas.openxmlformats.org/officeDocument/2006/relationships/image"/><Relationship Id="rId2" Target="../media/image28.jpeg" Type="http://schemas.openxmlformats.org/officeDocument/2006/relationships/image"/><Relationship Id="rId1" Target="../slideLayouts/slideLayout6.xml" Type="http://schemas.openxmlformats.org/officeDocument/2006/relationships/slideLayout"/><Relationship Id="rId6" Target="../media/image32.png" Type="http://schemas.openxmlformats.org/officeDocument/2006/relationships/image"/><Relationship Id="rId5" Target="../media/image31.jpeg" Type="http://schemas.openxmlformats.org/officeDocument/2006/relationships/image"/><Relationship Id="rId4" Target="../media/image30.jpeg" Type="http://schemas.openxmlformats.org/officeDocument/2006/relationships/imag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5C790BB-2760-41A1-B1EE-B867AD507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1419" y="188536"/>
            <a:ext cx="5788057" cy="1216058"/>
          </a:xfrm>
        </p:spPr>
        <p:txBody>
          <a:bodyPr>
            <a:norm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ru-RU" sz="1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Муниципальное бюджетное  дошкольное  образовательное  учреждение</a:t>
            </a:r>
            <a:r>
              <a:rPr lang="ru-RU" alt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«Детский сад № 23 «Малышок»</a:t>
            </a:r>
            <a:r>
              <a:rPr lang="ru-RU" alt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г. Рубцовск  Алтайского края</a:t>
            </a:r>
            <a:r>
              <a:rPr lang="ru-RU" alt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МБДОУ «Детский сад № 23 «Малышок»</a:t>
            </a:r>
            <a:r>
              <a:rPr lang="ru-RU" alt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0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__________________________________________________________________________</a:t>
            </a:r>
            <a:r>
              <a:rPr lang="ru-RU" alt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658220, г. Рубцовск, ул. Спортивная, 25А</a:t>
            </a:r>
            <a:r>
              <a:rPr lang="ru-RU" alt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тел.: 2-74-63; </a:t>
            </a:r>
            <a:r>
              <a:rPr lang="en-US" altLang="ru-RU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ru-RU" altLang="ru-RU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altLang="ru-RU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mail</a:t>
            </a:r>
            <a:r>
              <a:rPr lang="ru-RU" altLang="ru-RU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altLang="ru-RU" sz="1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malyshok</a:t>
            </a:r>
            <a:r>
              <a:rPr lang="ru-RU" altLang="ru-RU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.23@</a:t>
            </a:r>
            <a:r>
              <a:rPr lang="en-US" altLang="ru-RU" sz="1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yandex</a:t>
            </a:r>
            <a:r>
              <a:rPr lang="ru-RU" altLang="ru-RU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.</a:t>
            </a:r>
            <a:r>
              <a:rPr lang="en-US" altLang="ru-RU" sz="1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ru</a:t>
            </a:r>
            <a:r>
              <a:rPr lang="en-US" altLang="ru-RU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6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1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ОКПО 29727697, ОГРН 1022200813139, ИНН/КПП  2209010710/220901001</a:t>
            </a:r>
            <a:endParaRPr lang="ru-RU" sz="4400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C4A7FB2-9BF0-4C12-94AE-44009227F8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344" y="2098429"/>
            <a:ext cx="9905999" cy="1970202"/>
          </a:xfrm>
        </p:spPr>
        <p:txBody>
          <a:bodyPr>
            <a:normAutofit fontScale="25000" lnSpcReduction="20000"/>
          </a:bodyPr>
          <a:lstStyle/>
          <a:p>
            <a:pPr algn="ctr">
              <a:spcBef>
                <a:spcPts val="0"/>
              </a:spcBef>
              <a:buNone/>
            </a:pPr>
            <a:r>
              <a:rPr lang="ru-RU" sz="12800" b="1" dirty="0" smtClean="0">
                <a:latin typeface="Times New Roman" pitchFamily="18" charset="0"/>
                <a:cs typeface="Times New Roman" pitchFamily="18" charset="0"/>
              </a:rPr>
              <a:t>Презентация опыта работы</a:t>
            </a:r>
            <a:endParaRPr lang="ru-RU" sz="128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0"/>
              </a:spcBef>
              <a:buNone/>
            </a:pPr>
            <a:r>
              <a:rPr lang="ru-RU" sz="12800" b="1" dirty="0" smtClean="0">
                <a:latin typeface="Times New Roman" pitchFamily="18" charset="0"/>
                <a:cs typeface="Times New Roman" pitchFamily="18" charset="0"/>
              </a:rPr>
              <a:t>«Развитие элементов инженерного мышления </a:t>
            </a:r>
          </a:p>
          <a:p>
            <a:pPr algn="ctr">
              <a:spcBef>
                <a:spcPts val="0"/>
              </a:spcBef>
              <a:buNone/>
            </a:pPr>
            <a:r>
              <a:rPr lang="ru-RU" sz="12800" b="1" dirty="0" smtClean="0">
                <a:latin typeface="Times New Roman" pitchFamily="18" charset="0"/>
                <a:cs typeface="Times New Roman" pitchFamily="18" charset="0"/>
              </a:rPr>
              <a:t>у дошкольников посредством конструирования»</a:t>
            </a:r>
            <a:endParaRPr lang="ru-RU" sz="128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 algn="ctr">
              <a:spcBef>
                <a:spcPts val="0"/>
              </a:spcBef>
              <a:buNone/>
            </a:pPr>
            <a:r>
              <a:rPr lang="ru-RU" sz="4800" dirty="0" smtClean="0">
                <a:latin typeface="Times New Roman" pitchFamily="18" charset="0"/>
                <a:cs typeface="Times New Roman" pitchFamily="18" charset="0"/>
              </a:rPr>
              <a:t>(в рамках работы круглого стола «Преемственность ценностей и новых технологий: формирование единого подхода к техническому развитию обучающихся в детском саду и школе»  на базе «МБДОУ «ЦРР - детский сад № 56 «Ромашка»)</a:t>
            </a:r>
          </a:p>
          <a:p>
            <a:endParaRPr lang="ru-RU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B3F980C-7175-4985-A220-5F0EAB9F353E}"/>
              </a:ext>
            </a:extLst>
          </p:cNvPr>
          <p:cNvSpPr txBox="1"/>
          <p:nvPr/>
        </p:nvSpPr>
        <p:spPr>
          <a:xfrm>
            <a:off x="7416511" y="4486385"/>
            <a:ext cx="407157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Подготовили: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Зайцева К.С., воспитатель,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Сухарева Е.В., воспитатель.  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B2699B8-B8E3-4906-87F9-2E9C3061B5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2176" y="5285343"/>
            <a:ext cx="4446823" cy="157265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B3F980C-7175-4985-A220-5F0EAB9F353E}"/>
              </a:ext>
            </a:extLst>
          </p:cNvPr>
          <p:cNvSpPr txBox="1"/>
          <p:nvPr/>
        </p:nvSpPr>
        <p:spPr>
          <a:xfrm>
            <a:off x="4318935" y="6148095"/>
            <a:ext cx="295219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Рубцовск, 26.03.2025 г.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4072653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25D28823-E0E3-4664-A47A-44B658BD12DF}"/>
              </a:ext>
            </a:extLst>
          </p:cNvPr>
          <p:cNvSpPr/>
          <p:nvPr/>
        </p:nvSpPr>
        <p:spPr>
          <a:xfrm>
            <a:off x="3667125" y="296529"/>
            <a:ext cx="5352384" cy="869805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ФОРМЫ КОНСТРУИРОВАНИЯ</a:t>
            </a:r>
          </a:p>
        </p:txBody>
      </p:sp>
      <p:sp>
        <p:nvSpPr>
          <p:cNvPr id="5" name="Овал 4">
            <a:extLst>
              <a:ext uri="{FF2B5EF4-FFF2-40B4-BE49-F238E27FC236}">
                <a16:creationId xmlns:a16="http://schemas.microsoft.com/office/drawing/2014/main" id="{B464C7AF-392C-47FF-BDB0-EEDED30D73FA}"/>
              </a:ext>
            </a:extLst>
          </p:cNvPr>
          <p:cNvSpPr>
            <a:spLocks noChangeAspect="1"/>
          </p:cNvSpPr>
          <p:nvPr/>
        </p:nvSpPr>
        <p:spPr>
          <a:xfrm>
            <a:off x="456757" y="1883738"/>
            <a:ext cx="2520000" cy="900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ПО ОБРАЗЦУ</a:t>
            </a:r>
          </a:p>
        </p:txBody>
      </p:sp>
      <p:sp>
        <p:nvSpPr>
          <p:cNvPr id="6" name="Овал 5">
            <a:extLst>
              <a:ext uri="{FF2B5EF4-FFF2-40B4-BE49-F238E27FC236}">
                <a16:creationId xmlns:a16="http://schemas.microsoft.com/office/drawing/2014/main" id="{DCD1C8C8-D1D2-45EF-950B-EC82FA350A3F}"/>
              </a:ext>
            </a:extLst>
          </p:cNvPr>
          <p:cNvSpPr>
            <a:spLocks noChangeAspect="1"/>
          </p:cNvSpPr>
          <p:nvPr/>
        </p:nvSpPr>
        <p:spPr>
          <a:xfrm>
            <a:off x="1541057" y="3253784"/>
            <a:ext cx="2520000" cy="900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ПО МОДЕЛИ</a:t>
            </a:r>
          </a:p>
        </p:txBody>
      </p:sp>
      <p:sp>
        <p:nvSpPr>
          <p:cNvPr id="7" name="Овал 6">
            <a:extLst>
              <a:ext uri="{FF2B5EF4-FFF2-40B4-BE49-F238E27FC236}">
                <a16:creationId xmlns:a16="http://schemas.microsoft.com/office/drawing/2014/main" id="{4AA0E527-4487-46C0-B353-A0DA190B4C62}"/>
              </a:ext>
            </a:extLst>
          </p:cNvPr>
          <p:cNvSpPr>
            <a:spLocks noChangeAspect="1"/>
          </p:cNvSpPr>
          <p:nvPr/>
        </p:nvSpPr>
        <p:spPr>
          <a:xfrm>
            <a:off x="3245367" y="4623830"/>
            <a:ext cx="2520000" cy="900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ПО ЧЕРТЕЖАМ И СХЕМАМ</a:t>
            </a:r>
          </a:p>
        </p:txBody>
      </p:sp>
      <p:sp>
        <p:nvSpPr>
          <p:cNvPr id="8" name="Овал 7">
            <a:extLst>
              <a:ext uri="{FF2B5EF4-FFF2-40B4-BE49-F238E27FC236}">
                <a16:creationId xmlns:a16="http://schemas.microsoft.com/office/drawing/2014/main" id="{A9980844-9792-4DD5-B55E-01B43F9416B7}"/>
              </a:ext>
            </a:extLst>
          </p:cNvPr>
          <p:cNvSpPr>
            <a:spLocks noChangeAspect="1"/>
          </p:cNvSpPr>
          <p:nvPr/>
        </p:nvSpPr>
        <p:spPr>
          <a:xfrm>
            <a:off x="6649446" y="4623830"/>
            <a:ext cx="2520000" cy="900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ПО ТЕМЕ</a:t>
            </a: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7A4C7539-CF3F-4702-9AEE-2060F096052F}"/>
              </a:ext>
            </a:extLst>
          </p:cNvPr>
          <p:cNvSpPr>
            <a:spLocks noChangeAspect="1"/>
          </p:cNvSpPr>
          <p:nvPr/>
        </p:nvSpPr>
        <p:spPr>
          <a:xfrm>
            <a:off x="8891737" y="3253784"/>
            <a:ext cx="2520000" cy="900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ПО УСЛОВИЯМ</a:t>
            </a:r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4D55C820-4F99-4934-A82E-DC932D34410C}"/>
              </a:ext>
            </a:extLst>
          </p:cNvPr>
          <p:cNvSpPr>
            <a:spLocks noChangeAspect="1"/>
          </p:cNvSpPr>
          <p:nvPr/>
        </p:nvSpPr>
        <p:spPr>
          <a:xfrm>
            <a:off x="9019509" y="1865738"/>
            <a:ext cx="2520000" cy="9180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ПО ЗАМЫСЛУ</a:t>
            </a:r>
          </a:p>
        </p:txBody>
      </p:sp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52264A58-8DDC-471D-91D4-28976EA42F7A}"/>
              </a:ext>
            </a:extLst>
          </p:cNvPr>
          <p:cNvCxnSpPr/>
          <p:nvPr/>
        </p:nvCxnSpPr>
        <p:spPr>
          <a:xfrm flipH="1">
            <a:off x="2976757" y="1334170"/>
            <a:ext cx="2477745" cy="856137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EFFC7D51-38C9-4B05-A481-9FF062E05D28}"/>
              </a:ext>
            </a:extLst>
          </p:cNvPr>
          <p:cNvCxnSpPr/>
          <p:nvPr/>
        </p:nvCxnSpPr>
        <p:spPr>
          <a:xfrm flipH="1">
            <a:off x="4940193" y="1489774"/>
            <a:ext cx="1155807" cy="3018431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81531612-95E7-4655-912D-94D455C1465D}"/>
              </a:ext>
            </a:extLst>
          </p:cNvPr>
          <p:cNvCxnSpPr/>
          <p:nvPr/>
        </p:nvCxnSpPr>
        <p:spPr>
          <a:xfrm>
            <a:off x="6394738" y="1426176"/>
            <a:ext cx="1412699" cy="3103294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B495ED81-6B5C-41E8-8D2E-1235850290F5}"/>
              </a:ext>
            </a:extLst>
          </p:cNvPr>
          <p:cNvCxnSpPr/>
          <p:nvPr/>
        </p:nvCxnSpPr>
        <p:spPr>
          <a:xfrm>
            <a:off x="6723633" y="1346055"/>
            <a:ext cx="2445813" cy="1992568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>
            <a:extLst>
              <a:ext uri="{FF2B5EF4-FFF2-40B4-BE49-F238E27FC236}">
                <a16:creationId xmlns:a16="http://schemas.microsoft.com/office/drawing/2014/main" id="{9F4561A0-1FE0-4AF0-A41A-9ABF33C8AB7B}"/>
              </a:ext>
            </a:extLst>
          </p:cNvPr>
          <p:cNvCxnSpPr/>
          <p:nvPr/>
        </p:nvCxnSpPr>
        <p:spPr>
          <a:xfrm>
            <a:off x="7495953" y="1346055"/>
            <a:ext cx="1523556" cy="706029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id="{57B61BFD-076F-4A54-B05D-200372854B57}"/>
              </a:ext>
            </a:extLst>
          </p:cNvPr>
          <p:cNvCxnSpPr>
            <a:cxnSpLocks/>
          </p:cNvCxnSpPr>
          <p:nvPr/>
        </p:nvCxnSpPr>
        <p:spPr>
          <a:xfrm flipH="1">
            <a:off x="3667125" y="1346055"/>
            <a:ext cx="2098242" cy="1907729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6398E927-FBE9-4D8A-9787-FCB8292D2B0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428" b="94841" l="0" r="96048">
                        <a14:foregroundMark x1="88832" y1="47648" x2="96735" y2="52807"/>
                        <a14:foregroundMark x1="96735" y1="52807" x2="96048" y2="61153"/>
                        <a14:foregroundMark x1="96048" y1="61153" x2="95876" y2="61760"/>
                        <a14:foregroundMark x1="28866" y1="89074" x2="39003" y2="92564"/>
                        <a14:foregroundMark x1="39003" y1="92564" x2="50172" y2="89530"/>
                        <a14:foregroundMark x1="51546" y1="91199" x2="61856" y2="94992"/>
                        <a14:foregroundMark x1="61856" y1="94992" x2="72509" y2="915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26333" y="4074263"/>
            <a:ext cx="2113176" cy="2388441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DAA9F8AF-1C15-4D1E-A846-DFFD031B1C7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382" b="100000" l="21459" r="100000">
                        <a14:foregroundMark x1="57725" y1="6232" x2="57725" y2="5382"/>
                        <a14:foregroundMark x1="57725" y1="7082" x2="57725" y2="6232"/>
                        <a14:foregroundMark x1="57511" y1="10198" x2="57725" y2="7082"/>
                        <a14:foregroundMark x1="29399" y1="53258" x2="30687" y2="55949"/>
                        <a14:foregroundMark x1="57082" y1="96176" x2="64807" y2="92635"/>
                        <a14:foregroundMark x1="78112" y1="90652" x2="79828" y2="89802"/>
                        <a14:backgroundMark x1="83047" y1="29037" x2="83047" y2="29037"/>
                        <a14:backgroundMark x1="57296" y1="6232" x2="57296" y2="6232"/>
                        <a14:backgroundMark x1="57511" y1="7082" x2="57511" y2="7082"/>
                        <a14:backgroundMark x1="45708" y1="63881" x2="54936" y2="74929"/>
                        <a14:backgroundMark x1="61159" y1="47025" x2="58584" y2="63031"/>
                        <a14:backgroundMark x1="58584" y1="63031" x2="63948" y2="69972"/>
                        <a14:backgroundMark x1="63948" y1="69972" x2="66738" y2="71671"/>
                        <a14:backgroundMark x1="95279" y1="40085" x2="95279" y2="48584"/>
                        <a14:backgroundMark x1="95279" y1="48584" x2="83691" y2="50425"/>
                        <a14:backgroundMark x1="89700" y1="59632" x2="99785" y2="60482"/>
                        <a14:backgroundMark x1="89700" y1="59632" x2="79614" y2="64448"/>
                        <a14:backgroundMark x1="79614" y1="64448" x2="79614" y2="63598"/>
                        <a14:backgroundMark x1="34335" y1="89802" x2="33906" y2="93059"/>
                        <a14:backgroundMark x1="80901" y1="91643" x2="80901" y2="91643"/>
                        <a14:backgroundMark x1="80043" y1="92635" x2="80043" y2="92635"/>
                        <a14:backgroundMark x1="65451" y1="93768" x2="65451" y2="93768"/>
                        <a14:backgroundMark x1="66524" y1="94051" x2="66524" y2="94051"/>
                        <a14:backgroundMark x1="79185" y1="92210" x2="81116" y2="91926"/>
                        <a14:backgroundMark x1="66524" y1="94334" x2="69742" y2="93768"/>
                        <a14:backgroundMark x1="56438" y1="97167" x2="52575" y2="98442"/>
                        <a14:backgroundMark x1="65451" y1="94051" x2="63305" y2="94759"/>
                        <a14:backgroundMark x1="52575" y1="98442" x2="39914" y2="95751"/>
                        <a14:backgroundMark x1="39914" y1="95751" x2="33262" y2="92351"/>
                        <a14:backgroundMark x1="89270" y1="95042" x2="89270" y2="95042"/>
                        <a14:backgroundMark x1="79614" y1="95467" x2="79614" y2="95467"/>
                        <a14:backgroundMark x1="99785" y1="96176" x2="56223" y2="99008"/>
                        <a14:backgroundMark x1="69742" y1="94193" x2="79614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6757" y="3847215"/>
            <a:ext cx="1744098" cy="263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820432"/>
      </p:ext>
    </p:extLst>
  </p:cSld>
  <p:clrMapOvr>
    <a:masterClrMapping/>
  </p:clrMapOvr>
  <p:transition spd="med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8FEB2C-04B4-4A73-8FE8-B86E8C4F2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88536"/>
            <a:ext cx="9905998" cy="895546"/>
          </a:xfrm>
        </p:spPr>
        <p:txBody>
          <a:bodyPr/>
          <a:lstStyle/>
          <a:p>
            <a:pPr algn="ctr"/>
            <a:r>
              <a:rPr lang="ru-RU" b="1" dirty="0"/>
              <a:t>ТВОРЧЕСКИЕ ВЫСТАВКИ</a:t>
            </a: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F46F1A3-93DF-441A-9835-458DF27C823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87071" y="1084082"/>
            <a:ext cx="2417857" cy="2793166"/>
          </a:xfrm>
          <a:prstGeom prst="round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37D6C56-E8F4-431A-A662-4820F3027BB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85674" y="1084082"/>
            <a:ext cx="4201678" cy="2369746"/>
          </a:xfrm>
          <a:prstGeom prst="round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B174892-6AC8-49BB-AC7B-5C216C4C1E1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9646" y="4098938"/>
            <a:ext cx="3973296" cy="2369746"/>
          </a:xfrm>
          <a:prstGeom prst="round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49ED7C3-D6CE-4B66-8F71-B2ADF44A9BC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694" y="1084082"/>
            <a:ext cx="4216631" cy="2369746"/>
          </a:xfrm>
          <a:prstGeom prst="round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9AD47379-65BF-442C-A146-D419F8EB774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06325" y="4098938"/>
            <a:ext cx="7395979" cy="2369746"/>
          </a:xfrm>
          <a:prstGeom prst="round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571941792"/>
      </p:ext>
    </p:extLst>
  </p:cSld>
  <p:clrMapOvr>
    <a:masterClrMapping/>
  </p:clrMapOvr>
  <p:transition spd="med">
    <p:wipe/>
  </p:transition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397BC07-5CE7-4555-9AE4-F572294B134F}"/>
              </a:ext>
            </a:extLst>
          </p:cNvPr>
          <p:cNvPicPr>
            <a:picLocks noChangeAspect="1"/>
          </p:cNvPicPr>
          <p:nvPr/>
        </p:nvPicPr>
        <p:blipFill rotWithShape="1">
          <a:blip cstate="screen"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74701" y="266486"/>
            <a:ext cx="2648932" cy="3030072"/>
          </a:xfrm>
          <a:prstGeom prst="round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EBE3525-E53E-4C92-BBA6-3F362E343493}"/>
              </a:ext>
            </a:extLst>
          </p:cNvPr>
          <p:cNvPicPr>
            <a:picLocks noChangeAspect="1"/>
          </p:cNvPicPr>
          <p:nvPr/>
        </p:nvPicPr>
        <p:blipFill rotWithShape="1">
          <a:blip cstate="screen"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78" l="133" r="1" t="88"/>
          <a:stretch/>
        </p:blipFill>
        <p:spPr>
          <a:xfrm>
            <a:off x="7296345" y="266485"/>
            <a:ext cx="2648932" cy="3030073"/>
          </a:xfrm>
          <a:prstGeom prst="round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1633C634-2254-444D-BB96-32388DCBCD56}"/>
              </a:ext>
            </a:extLst>
          </p:cNvPr>
          <p:cNvPicPr>
            <a:picLocks noChangeAspect="1"/>
          </p:cNvPicPr>
          <p:nvPr/>
        </p:nvPicPr>
        <p:blipFill rotWithShape="1">
          <a:blip cstate="screen"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976593" y="3749090"/>
            <a:ext cx="4826523" cy="2861884"/>
          </a:xfrm>
          <a:prstGeom prst="roundRect">
            <a:avLst/>
          </a:prstGeom>
          <a:ln w="38100">
            <a:solidFill>
              <a:srgbClr val="0070C0"/>
            </a:solidFill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9B51E35-030E-49CE-A576-7A31352D9E96}"/>
              </a:ext>
            </a:extLst>
          </p:cNvPr>
          <p:cNvPicPr>
            <a:picLocks noChangeAspect="1"/>
          </p:cNvPicPr>
          <p:nvPr/>
        </p:nvPicPr>
        <p:blipFill rotWithShape="1">
          <a:blip cstate="screen"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66457" y="3749090"/>
            <a:ext cx="4444529" cy="2861883"/>
          </a:xfrm>
          <a:prstGeom prst="roundRect">
            <a:avLst/>
          </a:prstGeom>
          <a:ln w="3810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1391428039"/>
      </p:ext>
    </p:extLst>
  </p:cSld>
  <p:clrMapOvr>
    <a:masterClrMapping/>
  </p:clrMapOvr>
  <p:transition spd="med">
    <p:wipe/>
  </p:transition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05CFB0-86A6-4AB0-89FC-442F7AF1CD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216817"/>
            <a:ext cx="9905998" cy="810706"/>
          </a:xfrm>
        </p:spPr>
        <p:txBody>
          <a:bodyPr/>
          <a:lstStyle/>
          <a:p>
            <a:pPr algn="ctr"/>
            <a:r>
              <a:rPr dirty="0" lang="ru-RU"/>
              <a:t>Взаимодействие с </a:t>
            </a:r>
            <a:r>
              <a:rPr dirty="0" err="1" lang="ru-RU"/>
              <a:t>Мбоу</a:t>
            </a:r>
            <a:r>
              <a:rPr dirty="0" lang="ru-RU"/>
              <a:t> «</a:t>
            </a:r>
            <a:r>
              <a:rPr dirty="0" err="1" lang="ru-RU" smtClean="0"/>
              <a:t>сош</a:t>
            </a:r>
            <a:r>
              <a:rPr dirty="0" lang="ru-RU" smtClean="0"/>
              <a:t> № 23»</a:t>
            </a:r>
            <a:endParaRPr dirty="0"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cstate="hqprint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" r="12" t="111"/>
          <a:stretch/>
        </p:blipFill>
        <p:spPr>
          <a:xfrm>
            <a:off x="4976991" y="1787110"/>
            <a:ext cx="6799373" cy="3352858"/>
          </a:xfrm>
          <a:prstGeom prst="round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cstate="hq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" l="38" r="17" t="29"/>
          <a:stretch/>
        </p:blipFill>
        <p:spPr>
          <a:xfrm>
            <a:off x="369705" y="1785183"/>
            <a:ext cx="4119168" cy="3354785"/>
          </a:xfrm>
          <a:prstGeom prst="round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220340541"/>
      </p:ext>
    </p:extLst>
  </p:cSld>
  <p:clrMapOvr>
    <a:masterClrMapping/>
  </p:clrMapOvr>
  <p:transition spd="med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2196F4-EC85-4085-BDA2-47FBFCF6A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79110"/>
            <a:ext cx="9905998" cy="725863"/>
          </a:xfrm>
        </p:spPr>
        <p:txBody>
          <a:bodyPr/>
          <a:lstStyle/>
          <a:p>
            <a:pPr algn="ctr"/>
            <a:r>
              <a:rPr lang="ru-RU" b="1" dirty="0" smtClean="0"/>
              <a:t>сотрудничество </a:t>
            </a:r>
            <a:r>
              <a:rPr lang="ru-RU" b="1" dirty="0"/>
              <a:t>с родителями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02232D7-B4DA-4923-BB42-ED248C5CD3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1804" y="1041622"/>
            <a:ext cx="4517852" cy="2545268"/>
          </a:xfrm>
          <a:prstGeom prst="round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BD12424-9E14-4DEE-99E1-6C32E9FEE49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7309" y="1041622"/>
            <a:ext cx="4512887" cy="2545268"/>
          </a:xfrm>
          <a:prstGeom prst="round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FF7C9D8-A7E0-49DC-9CD2-44621AA6D7A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6362" y="3827911"/>
            <a:ext cx="4817600" cy="2672777"/>
          </a:xfrm>
          <a:prstGeom prst="round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25E1713-93E9-44D0-95EC-8B0F3E1AD9E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788038" y="3827911"/>
            <a:ext cx="2839671" cy="2672777"/>
          </a:xfrm>
          <a:prstGeom prst="round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57378409"/>
      </p:ext>
    </p:extLst>
  </p:cSld>
  <p:clrMapOvr>
    <a:masterClrMapping/>
  </p:clrMapOvr>
  <p:transition spd="med">
    <p:wipe/>
  </p:transition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8E9979-818D-4100-B7F7-61D15F825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405353"/>
            <a:ext cx="9905998" cy="1225484"/>
          </a:xfrm>
        </p:spPr>
        <p:txBody>
          <a:bodyPr/>
          <a:lstStyle/>
          <a:p>
            <a:pPr algn="ctr"/>
            <a:r>
              <a:rPr b="1" dirty="0" lang="ru-RU"/>
              <a:t>Взаимодействие с педагогами</a:t>
            </a:r>
            <a:endParaRPr dirty="0"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9F2C1AD0-2978-4690-8456-1AEACA6BEDD5}"/>
              </a:ext>
            </a:extLst>
          </p:cNvPr>
          <p:cNvPicPr>
            <a:picLocks noChangeAspect="1"/>
          </p:cNvPicPr>
          <p:nvPr/>
        </p:nvPicPr>
        <p:blipFill rotWithShape="1">
          <a:blip cstate="screen"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24473" y="1430938"/>
            <a:ext cx="2621260" cy="2616177"/>
          </a:xfrm>
          <a:prstGeom prst="round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cstate="hqprint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" r="31" t="66"/>
          <a:stretch/>
        </p:blipFill>
        <p:spPr>
          <a:xfrm>
            <a:off x="456757" y="1430938"/>
            <a:ext cx="4605511" cy="2616177"/>
          </a:xfrm>
          <a:prstGeom prst="round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cstate="print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" r="69"/>
          <a:stretch/>
        </p:blipFill>
        <p:spPr>
          <a:xfrm>
            <a:off x="5360839" y="1458822"/>
            <a:ext cx="3145870" cy="4714811"/>
          </a:xfrm>
          <a:prstGeom prst="round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398E927-FBE9-4D8A-9787-FCB8292D2B06}"/>
              </a:ext>
            </a:extLst>
          </p:cNvPr>
          <p:cNvPicPr>
            <a:picLocks noChangeAspect="1"/>
          </p:cNvPicPr>
          <p:nvPr/>
        </p:nvPicPr>
        <p:blipFill rotWithShape="1">
          <a:blip cstate="screen"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b="94841" l="0" r="96048" t="2428">
                        <a14:foregroundMark x1="88832" x2="96735" y1="47648" y2="52807"/>
                        <a14:foregroundMark x1="96735" x2="96048" y1="52807" y2="61153"/>
                        <a14:foregroundMark x1="96048" x2="95876" y1="61153" y2="61760"/>
                        <a14:foregroundMark x1="28866" x2="39003" y1="89074" y2="92564"/>
                        <a14:foregroundMark x1="39003" x2="50172" y1="92564" y2="89530"/>
                        <a14:foregroundMark x1="51546" x2="61856" y1="91199" y2="94992"/>
                        <a14:foregroundMark x1="61856" x2="72509" y1="94992" y2="915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1289772" y="3936278"/>
            <a:ext cx="2450955" cy="277022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AA9F8AF-1C15-4D1E-A846-DFFD031B1C7F}"/>
              </a:ext>
            </a:extLst>
          </p:cNvPr>
          <p:cNvPicPr>
            <a:picLocks noChangeAspect="1"/>
          </p:cNvPicPr>
          <p:nvPr/>
        </p:nvPicPr>
        <p:blipFill rotWithShape="1">
          <a:blip cstate="screen"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b="100000" l="21459" r="100000" t="5382">
                        <a14:foregroundMark x1="57725" x2="57725" y1="6232" y2="5382"/>
                        <a14:foregroundMark x1="57725" x2="57725" y1="7082" y2="6232"/>
                        <a14:foregroundMark x1="57511" x2="57725" y1="10198" y2="7082"/>
                        <a14:foregroundMark x1="29399" x2="30687" y1="53258" y2="55949"/>
                        <a14:foregroundMark x1="57082" x2="64807" y1="96176" y2="92635"/>
                        <a14:foregroundMark x1="78112" x2="79828" y1="90652" y2="89802"/>
                        <a14:backgroundMark x1="83047" x2="83047" y1="29037" y2="29037"/>
                        <a14:backgroundMark x1="57296" x2="57296" y1="6232" y2="6232"/>
                        <a14:backgroundMark x1="57511" x2="57511" y1="7082" y2="7082"/>
                        <a14:backgroundMark x1="45708" x2="54936" y1="63881" y2="74929"/>
                        <a14:backgroundMark x1="61159" x2="58584" y1="47025" y2="63031"/>
                        <a14:backgroundMark x1="58584" x2="63948" y1="63031" y2="69972"/>
                        <a14:backgroundMark x1="63948" x2="66738" y1="69972" y2="71671"/>
                        <a14:backgroundMark x1="95279" x2="95279" y1="40085" y2="48584"/>
                        <a14:backgroundMark x1="95279" x2="83691" y1="48584" y2="50425"/>
                        <a14:backgroundMark x1="89700" x2="99785" y1="59632" y2="60482"/>
                        <a14:backgroundMark x1="89700" x2="79614" y1="59632" y2="64448"/>
                        <a14:backgroundMark x1="79614" x2="79614" y1="64448" y2="63598"/>
                        <a14:backgroundMark x1="34335" x2="33906" y1="89802" y2="93059"/>
                        <a14:backgroundMark x1="80901" x2="80901" y1="91643" y2="91643"/>
                        <a14:backgroundMark x1="80043" x2="80043" y1="92635" y2="92635"/>
                        <a14:backgroundMark x1="65451" x2="65451" y1="93768" y2="93768"/>
                        <a14:backgroundMark x1="66524" x2="66524" y1="94051" y2="94051"/>
                        <a14:backgroundMark x1="79185" x2="81116" y1="92210" y2="91926"/>
                        <a14:backgroundMark x1="66524" x2="69742" y1="94334" y2="93768"/>
                        <a14:backgroundMark x1="56438" x2="52575" y1="97167" y2="98442"/>
                        <a14:backgroundMark x1="65451" x2="63305" y1="94051" y2="94759"/>
                        <a14:backgroundMark x1="52575" x2="39914" y1="98442" y2="95751"/>
                        <a14:backgroundMark x1="39914" x2="33262" y1="95751" y2="92351"/>
                        <a14:backgroundMark x1="89270" x2="89270" y1="95042" y2="95042"/>
                        <a14:backgroundMark x1="79614" x2="79614" y1="95467" y2="95467"/>
                        <a14:backgroundMark x1="99785" x2="56223" y1="96176" y2="99008"/>
                        <a14:backgroundMark x1="69742" x2="79614" y1="94193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9399443" y="4124073"/>
            <a:ext cx="1744098" cy="2639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958722"/>
      </p:ext>
    </p:extLst>
  </p:cSld>
  <p:clrMapOvr>
    <a:masterClrMapping/>
  </p:clrMapOvr>
  <p:transition spd="med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B19043BC-CC75-41C2-A0E6-6B5D40429A2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6496" y="274046"/>
            <a:ext cx="2377646" cy="3154954"/>
          </a:xfrm>
          <a:prstGeom prst="round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DCBAEC5-ED48-4993-82B1-3A37637AE1B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81296" y="274046"/>
            <a:ext cx="2184635" cy="3154954"/>
          </a:xfrm>
          <a:prstGeom prst="round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DCF70A0-63BE-4222-B81B-ECF6B4F2ABD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96418" y="274046"/>
            <a:ext cx="5182049" cy="2920237"/>
          </a:xfrm>
          <a:prstGeom prst="round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B56EEDDE-F942-4E7E-9741-CFAEFDA54CD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34757" y="3934968"/>
            <a:ext cx="3505687" cy="2526713"/>
          </a:xfrm>
          <a:prstGeom prst="round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01396573-1808-47A8-BE11-D638E588374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6496" y="3935587"/>
            <a:ext cx="4481084" cy="2527331"/>
          </a:xfrm>
          <a:prstGeom prst="round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89E072B0-78B9-4713-8024-09906AC04BC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2199" y="3315254"/>
            <a:ext cx="1890805" cy="3352491"/>
          </a:xfrm>
          <a:prstGeom prst="round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81652163"/>
      </p:ext>
    </p:extLst>
  </p:cSld>
  <p:clrMapOvr>
    <a:masterClrMapping/>
  </p:clrMapOvr>
  <p:transition spd="med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71ABE3F-2900-42BC-85A3-104678922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282803"/>
            <a:ext cx="9905998" cy="144230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Ц</a:t>
            </a:r>
            <a:r>
              <a:rPr lang="ru-RU" sz="2800" b="1" dirty="0"/>
              <a:t>еленаправленное и систематическое обучение детей дошкольного возраста конструированию играет большую роль при подготовке к школе.</a:t>
            </a:r>
            <a:endParaRPr lang="ru-RU" b="1" dirty="0"/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EC48604-B12E-4E82-A503-46D3697881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7778" y="1834517"/>
            <a:ext cx="6596444" cy="4395597"/>
          </a:xfrm>
          <a:prstGeom prst="round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30596686"/>
      </p:ext>
    </p:extLst>
  </p:cSld>
  <p:clrMapOvr>
    <a:masterClrMapping/>
  </p:clrMapOvr>
  <p:transition spd="med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92BA830-9300-4C89-BC83-DD5A623247D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57" b="95378" l="4375" r="97344">
                        <a14:foregroundMark x1="16875" y1="54453" x2="16875" y2="54453"/>
                        <a14:foregroundMark x1="16875" y1="54453" x2="16875" y2="54453"/>
                        <a14:foregroundMark x1="34766" y1="51973" x2="34766" y2="51973"/>
                        <a14:foregroundMark x1="34766" y1="51973" x2="34766" y2="51973"/>
                        <a14:foregroundMark x1="38984" y1="64149" x2="38984" y2="64149"/>
                        <a14:foregroundMark x1="38984" y1="64149" x2="38984" y2="64149"/>
                        <a14:foregroundMark x1="12969" y1="75197" x2="12969" y2="75197"/>
                        <a14:foregroundMark x1="12969" y1="75197" x2="12969" y2="75197"/>
                        <a14:foregroundMark x1="17578" y1="62796" x2="17578" y2="62796"/>
                        <a14:foregroundMark x1="17578" y1="62796" x2="17578" y2="62796"/>
                        <a14:foregroundMark x1="17969" y1="60992" x2="17969" y2="60992"/>
                        <a14:foregroundMark x1="17969" y1="60992" x2="17969" y2="60992"/>
                        <a14:foregroundMark x1="4375" y1="70349" x2="4375" y2="70349"/>
                        <a14:foregroundMark x1="4375" y1="70349" x2="4375" y2="70349"/>
                        <a14:foregroundMark x1="11250" y1="90981" x2="11250" y2="90981"/>
                        <a14:foregroundMark x1="11250" y1="90981" x2="11250" y2="90981"/>
                        <a14:foregroundMark x1="21563" y1="90530" x2="21563" y2="90530"/>
                        <a14:foregroundMark x1="21563" y1="90530" x2="21563" y2="90530"/>
                        <a14:foregroundMark x1="30312" y1="87937" x2="30312" y2="87937"/>
                        <a14:foregroundMark x1="30312" y1="88275" x2="30312" y2="88275"/>
                        <a14:foregroundMark x1="22109" y1="76437" x2="22109" y2="76437"/>
                        <a14:foregroundMark x1="22109" y1="76437" x2="22109" y2="76437"/>
                        <a14:foregroundMark x1="27109" y1="73281" x2="27109" y2="73281"/>
                        <a14:foregroundMark x1="27109" y1="73281" x2="27109" y2="73281"/>
                        <a14:foregroundMark x1="32344" y1="70688" x2="32344" y2="70688"/>
                        <a14:foregroundMark x1="32344" y1="70688" x2="32344" y2="70688"/>
                        <a14:foregroundMark x1="32422" y1="70688" x2="32422" y2="70688"/>
                        <a14:foregroundMark x1="32422" y1="70688" x2="32422" y2="70688"/>
                        <a14:foregroundMark x1="34141" y1="70124" x2="34141" y2="70124"/>
                        <a14:foregroundMark x1="34141" y1="70124" x2="34141" y2="70124"/>
                        <a14:foregroundMark x1="32109" y1="67193" x2="32109" y2="67193"/>
                        <a14:foregroundMark x1="32109" y1="67193" x2="32109" y2="67193"/>
                        <a14:foregroundMark x1="40469" y1="84442" x2="40469" y2="84442"/>
                        <a14:foregroundMark x1="40469" y1="84442" x2="40469" y2="84442"/>
                        <a14:foregroundMark x1="48594" y1="80947" x2="48594" y2="80947"/>
                        <a14:foregroundMark x1="48672" y1="80947" x2="48672" y2="80947"/>
                        <a14:foregroundMark x1="52031" y1="75874" x2="52031" y2="75874"/>
                        <a14:foregroundMark x1="52031" y1="75874" x2="52031" y2="75874"/>
                        <a14:foregroundMark x1="66719" y1="74859" x2="66719" y2="74859"/>
                        <a14:foregroundMark x1="66719" y1="74859" x2="66719" y2="74859"/>
                        <a14:foregroundMark x1="86797" y1="64487" x2="86797" y2="64487"/>
                        <a14:foregroundMark x1="86797" y1="64487" x2="86797" y2="64487"/>
                        <a14:foregroundMark x1="94219" y1="65051" x2="94219" y2="65051"/>
                        <a14:foregroundMark x1="94219" y1="65051" x2="94219" y2="65051"/>
                        <a14:foregroundMark x1="92578" y1="51297" x2="92578" y2="51297"/>
                        <a14:foregroundMark x1="92578" y1="51297" x2="92578" y2="51297"/>
                        <a14:foregroundMark x1="97344" y1="63923" x2="97344" y2="63923"/>
                        <a14:foregroundMark x1="97344" y1="63923" x2="97344" y2="63923"/>
                        <a14:foregroundMark x1="77578" y1="65953" x2="77578" y2="65953"/>
                        <a14:foregroundMark x1="77578" y1="65953" x2="77578" y2="65953"/>
                        <a14:foregroundMark x1="72891" y1="47238" x2="72891" y2="47238"/>
                        <a14:foregroundMark x1="72891" y1="47238" x2="72891" y2="47238"/>
                        <a14:foregroundMark x1="29375" y1="3946" x2="29375" y2="3946"/>
                        <a14:foregroundMark x1="62109" y1="3269" x2="62109" y2="3269"/>
                        <a14:foregroundMark x1="75156" y1="65389" x2="75156" y2="65389"/>
                        <a14:foregroundMark x1="76719" y1="62909" x2="76719" y2="62909"/>
                        <a14:foregroundMark x1="75938" y1="61218" x2="75938" y2="61218"/>
                        <a14:foregroundMark x1="58203" y1="43179" x2="58203" y2="43179"/>
                        <a14:foregroundMark x1="47656" y1="63811" x2="47656" y2="63811"/>
                        <a14:foregroundMark x1="45781" y1="95378" x2="45781" y2="95378"/>
                        <a14:foregroundMark x1="74688" y1="59526" x2="74688" y2="59526"/>
                        <a14:backgroundMark x1="56016" y1="50056" x2="56016" y2="50056"/>
                        <a14:backgroundMark x1="17969" y1="59752" x2="17969" y2="59752"/>
                        <a14:backgroundMark x1="54531" y1="20857" x2="54531" y2="20857"/>
                        <a14:backgroundMark x1="55000" y1="22548" x2="55000" y2="22548"/>
                        <a14:backgroundMark x1="39063" y1="24352" x2="39063" y2="2435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76144" y="2473648"/>
            <a:ext cx="5469891" cy="3790464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70A1069-9A3E-4D5C-924B-FB7E63FD98F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5090" y="509252"/>
            <a:ext cx="12192000" cy="1880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233473"/>
      </p:ext>
    </p:extLst>
  </p:cSld>
  <p:clrMapOvr>
    <a:masterClrMapping/>
  </p:clrMapOvr>
  <p:transition spd="med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6EF07F5-5ED3-4CE2-8E53-BDC61F17A7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618517"/>
            <a:ext cx="5955280" cy="5725721"/>
          </a:xfrm>
        </p:spPr>
        <p:txBody>
          <a:bodyPr>
            <a:normAutofit/>
          </a:bodyPr>
          <a:lstStyle/>
          <a:p>
            <a:pPr algn="ctr"/>
            <a:r>
              <a:rPr lang="ru-RU" sz="3000" b="1" dirty="0"/>
              <a:t>Инженерное мышление </a:t>
            </a:r>
            <a:r>
              <a:rPr lang="ru-RU" sz="3000" dirty="0"/>
              <a:t>– особый вид познавательной деятельности, направленный на исследование, создание и эксплуатацию новой техники или технологии, получение новых результатов научно-технического творчества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96814C4-0F4C-440D-B3F8-4E4A786561C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95568" y="1235766"/>
            <a:ext cx="5200432" cy="4386468"/>
          </a:xfrm>
          <a:prstGeom prst="round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26627231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A1271E-A351-42BC-9971-0927889F73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32495" y="414778"/>
            <a:ext cx="8691513" cy="136688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/>
              <a:t>Детское конструирование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1E977A1-CF7A-4335-ABD1-3934655EC9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9883" y="2070483"/>
            <a:ext cx="5441656" cy="3070896"/>
          </a:xfrm>
          <a:prstGeom prst="round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CFE0BD1-D6ED-4A63-963A-E45C2E9EA2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0463" y="2070483"/>
            <a:ext cx="5472075" cy="3070896"/>
          </a:xfrm>
          <a:prstGeom prst="round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36994589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11F4C0-E7C3-4CF6-B271-7C4AC0238E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97963"/>
            <a:ext cx="10129770" cy="1442301"/>
          </a:xfrm>
        </p:spPr>
        <p:txBody>
          <a:bodyPr>
            <a:prstTxWarp prst="textChevron">
              <a:avLst/>
            </a:prstTxWarp>
          </a:bodyPr>
          <a:lstStyle/>
          <a:p>
            <a:r>
              <a:rPr lang="ru-RU" b="1" cap="none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Проект «Фантазируем, творим, конструируем»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0BE4E71-F526-44D3-AF59-FD47B2A379F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40135" y="1727164"/>
            <a:ext cx="3556357" cy="2946847"/>
          </a:xfrm>
          <a:prstGeom prst="round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A87970A-168B-464A-92D6-5921FC98952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15699" y="1984329"/>
            <a:ext cx="3645724" cy="2432515"/>
          </a:xfrm>
          <a:prstGeom prst="round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3DD98E92-C6A1-4380-8830-1E119795184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011" y="1984330"/>
            <a:ext cx="3657917" cy="2432515"/>
          </a:xfrm>
          <a:prstGeom prst="round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6F97AFEF-8D70-4ECA-8F32-230C7A809F6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428" b="94841" l="0" r="96048">
                        <a14:foregroundMark x1="88832" y1="47648" x2="96735" y2="52807"/>
                        <a14:foregroundMark x1="96735" y1="52807" x2="96048" y2="61153"/>
                        <a14:foregroundMark x1="96048" y1="61153" x2="95876" y2="61760"/>
                        <a14:foregroundMark x1="28866" y1="89074" x2="39003" y2="92564"/>
                        <a14:foregroundMark x1="39003" y1="92564" x2="50172" y2="89530"/>
                        <a14:foregroundMark x1="51546" y1="91199" x2="61856" y2="94992"/>
                        <a14:foregroundMark x1="61856" y1="94992" x2="72509" y2="9150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35869" y="4608626"/>
            <a:ext cx="1900636" cy="214821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6052F9D5-D151-415E-9F85-BB587743ABB1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382" b="100000" l="21459" r="100000">
                        <a14:foregroundMark x1="57725" y1="6232" x2="57725" y2="5382"/>
                        <a14:foregroundMark x1="57725" y1="7082" x2="57725" y2="6232"/>
                        <a14:foregroundMark x1="57511" y1="10198" x2="57725" y2="7082"/>
                        <a14:foregroundMark x1="29399" y1="53258" x2="30687" y2="55949"/>
                        <a14:foregroundMark x1="57082" y1="96176" x2="64807" y2="92635"/>
                        <a14:foregroundMark x1="78112" y1="90652" x2="79828" y2="89802"/>
                        <a14:backgroundMark x1="83047" y1="29037" x2="83047" y2="29037"/>
                        <a14:backgroundMark x1="57296" y1="6232" x2="57296" y2="6232"/>
                        <a14:backgroundMark x1="57511" y1="7082" x2="57511" y2="7082"/>
                        <a14:backgroundMark x1="45708" y1="63881" x2="54936" y2="74929"/>
                        <a14:backgroundMark x1="61159" y1="47025" x2="58584" y2="63031"/>
                        <a14:backgroundMark x1="58584" y1="63031" x2="63948" y2="69972"/>
                        <a14:backgroundMark x1="63948" y1="69972" x2="66738" y2="71671"/>
                        <a14:backgroundMark x1="95279" y1="40085" x2="95279" y2="48584"/>
                        <a14:backgroundMark x1="95279" y1="48584" x2="83691" y2="50425"/>
                        <a14:backgroundMark x1="89700" y1="59632" x2="99785" y2="60482"/>
                        <a14:backgroundMark x1="89700" y1="59632" x2="79614" y2="64448"/>
                        <a14:backgroundMark x1="79614" y1="64448" x2="79614" y2="63598"/>
                        <a14:backgroundMark x1="34335" y1="89802" x2="33906" y2="93059"/>
                        <a14:backgroundMark x1="80901" y1="91643" x2="80901" y2="91643"/>
                        <a14:backgroundMark x1="80043" y1="92635" x2="80043" y2="92635"/>
                        <a14:backgroundMark x1="65451" y1="93768" x2="65451" y2="93768"/>
                        <a14:backgroundMark x1="66524" y1="94051" x2="66524" y2="94051"/>
                        <a14:backgroundMark x1="79185" y1="92210" x2="81116" y2="91926"/>
                        <a14:backgroundMark x1="66524" y1="94334" x2="69742" y2="93768"/>
                        <a14:backgroundMark x1="56438" y1="97167" x2="52575" y2="98442"/>
                        <a14:backgroundMark x1="65451" y1="94051" x2="63305" y2="94759"/>
                        <a14:backgroundMark x1="52575" y1="98442" x2="39914" y2="95751"/>
                        <a14:backgroundMark x1="39914" y1="95751" x2="33262" y2="92351"/>
                        <a14:backgroundMark x1="89270" y1="95042" x2="89270" y2="95042"/>
                        <a14:backgroundMark x1="79614" y1="95467" x2="79614" y2="95467"/>
                        <a14:backgroundMark x1="99785" y1="96176" x2="56223" y2="99008"/>
                        <a14:backgroundMark x1="69742" y1="94193" x2="79614" y2="9263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99114" y="4760911"/>
            <a:ext cx="1318707" cy="1995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671707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D58A85-4F1D-4FFD-95EC-0692D7593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471340"/>
            <a:ext cx="9905998" cy="724564"/>
          </a:xfrm>
        </p:spPr>
        <p:txBody>
          <a:bodyPr>
            <a:normAutofit/>
          </a:bodyPr>
          <a:lstStyle/>
          <a:p>
            <a:pPr algn="ctr"/>
            <a:r>
              <a:rPr b="1" dirty="0" lang="ru-RU" sz="4400"/>
              <a:t>Центр конструирования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A886C2F-F4DF-41A9-859D-D586AD27A466}"/>
              </a:ext>
            </a:extLst>
          </p:cNvPr>
          <p:cNvPicPr>
            <a:picLocks noChangeAspect="1"/>
          </p:cNvPicPr>
          <p:nvPr/>
        </p:nvPicPr>
        <p:blipFill rotWithShape="1">
          <a:blip cstate="screen"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09171" y="1382984"/>
            <a:ext cx="6342376" cy="5201640"/>
          </a:xfrm>
          <a:prstGeom prst="round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F6CDBA7-C9B4-4F8B-AEE1-39D864B6E0A6}"/>
              </a:ext>
            </a:extLst>
          </p:cNvPr>
          <p:cNvPicPr>
            <a:picLocks noChangeAspect="1"/>
          </p:cNvPicPr>
          <p:nvPr/>
        </p:nvPicPr>
        <p:blipFill rotWithShape="1">
          <a:blip cstate="screen"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b="85372" l="10000" r="93200" t="8575">
                        <a14:foregroundMark x1="89000" x2="93600" y1="46028" y2="50315"/>
                        <a14:foregroundMark x1="93600" x2="93200" y1="50315" y2="57251"/>
                        <a14:foregroundMark x1="93200" x2="93100" y1="57251" y2="57755"/>
                        <a14:foregroundMark x1="54100" x2="60000" y1="80454" y2="83354"/>
                        <a14:foregroundMark x1="60000" x2="66500" y1="83354" y2="80832"/>
                        <a14:foregroundMark x1="67300" x2="73300" y1="82219" y2="85372"/>
                        <a14:foregroundMark x1="73300" x2="79500" y1="85372" y2="824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61" l="104" r="139" t="23"/>
          <a:stretch/>
        </p:blipFill>
        <p:spPr>
          <a:xfrm>
            <a:off x="9151546" y="2347275"/>
            <a:ext cx="2557441" cy="2890576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63970DC-9305-4982-A342-F6C22ADB91B4}"/>
              </a:ext>
            </a:extLst>
          </p:cNvPr>
          <p:cNvPicPr>
            <a:picLocks noChangeAspect="1"/>
          </p:cNvPicPr>
          <p:nvPr/>
        </p:nvPicPr>
        <p:blipFill rotWithShape="1">
          <a:blip cstate="screen"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b="89912" l="10000" r="90000" t="4792">
                        <a14:foregroundMark x1="26882" x2="26900" y1="5549" y2="4792"/>
                        <a14:foregroundMark x1="26864" x2="26882" y1="6305" y2="5549"/>
                        <a14:foregroundMark x1="26800" x2="26864" y1="9079" y2="6305"/>
                        <a14:foregroundMark x1="13700" x2="14300" y1="47415" y2="49811"/>
                        <a14:foregroundMark x1="26600" x2="30200" y1="85624" y2="82472"/>
                        <a14:foregroundMark x1="36373" x2="37200" y1="80656" y2="79950"/>
                        <a14:backgroundMark x1="38700" x2="38700" y1="25851" y2="25851"/>
                        <a14:backgroundMark x1="26700" x2="26700" y1="5549" y2="5549"/>
                        <a14:backgroundMark x1="26800" x2="26800" y1="6305" y2="6305"/>
                        <a14:backgroundMark x1="21300" x2="25600" y1="56873" y2="66709"/>
                        <a14:backgroundMark x1="28500" x2="27300" y1="41866" y2="56116"/>
                        <a14:backgroundMark x1="27300" x2="29800" y1="56116" y2="62295"/>
                        <a14:backgroundMark x1="29800" x2="31100" y1="62295" y2="63808"/>
                        <a14:backgroundMark x1="44400" x2="44400" y1="35687" y2="43253"/>
                        <a14:backgroundMark x1="44400" x2="39000" y1="43253" y2="44893"/>
                        <a14:backgroundMark x1="50000" x2="48500" y1="43884" y2="54098"/>
                        <a14:backgroundMark x1="48500" x2="41800" y1="54098" y2="53090"/>
                        <a14:backgroundMark x1="41800" x2="37100" y1="53090" y2="57377"/>
                        <a14:backgroundMark x1="37100" x2="37100" y1="57377" y2="56620"/>
                        <a14:backgroundMark x1="66500" x2="61100" y1="13241" y2="29887"/>
                        <a14:backgroundMark x1="61100" x2="65600" y1="29887" y2="13619"/>
                        <a14:backgroundMark x1="65600" x2="58300" y1="13619" y2="25599"/>
                        <a14:backgroundMark x1="58300" x2="69100" y1="25599" y2="17907"/>
                        <a14:backgroundMark x1="69100" x2="70200" y1="17907" y2="43380"/>
                        <a14:backgroundMark x1="70200" x2="75600" y1="43380" y2="40731"/>
                        <a14:backgroundMark x1="75600" x2="75300" y1="40731" y2="51072"/>
                        <a14:backgroundMark x1="72100" x2="63800" y1="11728" y2="15132"/>
                        <a14:backgroundMark x1="63800" x2="73500" y1="15132" y2="11728"/>
                        <a14:backgroundMark x1="73500" x2="50300" y1="11728" y2="24086"/>
                        <a14:backgroundMark x1="50300" x2="67400" y1="24086" y2="24464"/>
                        <a14:backgroundMark x1="67400" x2="63400" y1="24464" y2="35687"/>
                        <a14:backgroundMark x1="63400" x2="85100" y1="35687" y2="28247"/>
                        <a14:backgroundMark x1="85100" x2="73300" y1="28247" y2="36192"/>
                        <a14:backgroundMark x1="65200" x2="56100" y1="34426" y2="39723"/>
                        <a14:backgroundMark x1="56100" x2="63400" y1="39723" y2="30139"/>
                        <a14:backgroundMark x1="63400" x2="58700" y1="30139" y2="35183"/>
                        <a14:backgroundMark x1="58700" x2="52400" y1="35183" y2="31778"/>
                        <a14:backgroundMark x1="52400" x2="57300" y1="31778" y2="26103"/>
                        <a14:backgroundMark x1="57300" x2="55200" y1="26103" y2="28878"/>
                        <a14:backgroundMark x1="74800" x2="51300" y1="39092" y2="52081"/>
                        <a14:backgroundMark x1="51300" x2="72300" y1="52081" y2="39218"/>
                        <a14:backgroundMark x1="82100" x2="75800" y1="36444" y2="39849"/>
                        <a14:backgroundMark x1="75800" x2="81900" y1="39849" y2="39596"/>
                        <a14:backgroundMark x1="81900" x2="83100" y1="39596" y2="48802"/>
                        <a14:backgroundMark x1="83100" x2="79400" y1="48802" y2="59647"/>
                        <a14:backgroundMark x1="79400" x2="85000" y1="59647" y2="59899"/>
                        <a14:backgroundMark x1="85000" x2="86700" y1="59899" y2="54098"/>
                        <a14:backgroundMark x1="89400" x2="84000" y1="52963" y2="55990"/>
                        <a14:backgroundMark x1="84000" x2="87800" y1="55990" y2="64061"/>
                        <a14:backgroundMark x1="87800" x2="84100" y1="64061" y2="73644"/>
                        <a14:backgroundMark x1="84100" x2="89300" y1="73644" y2="81084"/>
                        <a14:backgroundMark x1="89300" x2="87800" y1="81084" y2="88651"/>
                        <a14:backgroundMark x1="87800" x2="90900" y1="88651" y2="90038"/>
                        <a14:backgroundMark x1="67700" x2="55400" y1="38083" y2="55612"/>
                        <a14:backgroundMark x1="55400" x2="68100" y1="55612" y2="43001"/>
                        <a14:backgroundMark x1="68100" x2="50400" y1="43001" y2="51955"/>
                        <a14:backgroundMark x1="50400" x2="58500" y1="51955" y2="50189"/>
                        <a14:backgroundMark x1="58500" x2="65900" y1="50189" y2="50820"/>
                        <a14:backgroundMark x1="65900" x2="74300" y1="50820" y2="55738"/>
                        <a14:backgroundMark x1="74300" x2="72200" y1="55738" y2="65322"/>
                        <a14:backgroundMark x1="72200" x2="74800" y1="65322" y2="72005"/>
                        <a14:backgroundMark x1="74800" x2="72200" y1="72005" y2="78310"/>
                        <a14:backgroundMark x1="72200" x2="83900" y1="78310" y2="83354"/>
                        <a14:backgroundMark x1="83900" x2="84900" y1="83354" y2="85624"/>
                        <a14:backgroundMark x1="56200" x2="52200" y1="52333" y2="58764"/>
                        <a14:backgroundMark x1="52200" x2="71500" y1="58764" y2="54855"/>
                        <a14:backgroundMark x1="71500" x2="54800" y1="54855" y2="65448"/>
                        <a14:backgroundMark x1="54800" x2="55200" y1="65448" y2="72888"/>
                        <a14:backgroundMark x1="55200" x2="62600" y1="72888" y2="70113"/>
                        <a14:backgroundMark x1="62600" x2="68400" y1="70113" y2="75158"/>
                        <a14:backgroundMark x1="68400" x2="79500" y1="75158" y2="73392"/>
                        <a14:backgroundMark x1="79500" x2="87400" y1="73392" y2="79445"/>
                        <a14:backgroundMark x1="87400" x2="78800" y1="79445" y2="85624"/>
                        <a14:backgroundMark x1="16000" x2="15800" y1="79950" y2="82850"/>
                        <a14:backgroundMark x1="37700" x2="37700" y1="81589" y2="81589"/>
                        <a14:backgroundMark x1="37300" x2="37300" y1="82472" y2="82472"/>
                        <a14:backgroundMark x1="30500" x2="30500" y1="83480" y2="83480"/>
                        <a14:backgroundMark x1="31000" x2="31000" y1="83733" y2="83733"/>
                        <a14:backgroundMark x1="36869" x2="37800" y1="82135" y2="81841"/>
                        <a14:backgroundMark x1="31000" x2="32538" y1="83985" y2="83500"/>
                        <a14:backgroundMark x1="26290" x2="24500" y1="86476" y2="87642"/>
                        <a14:backgroundMark x1="30500" x2="29505" y1="83733" y2="84381"/>
                        <a14:backgroundMark x1="24500" x2="18600" y1="87642" y2="85246"/>
                        <a14:backgroundMark x1="18600" x2="15500" y1="85246" y2="82219"/>
                        <a14:backgroundMark x1="41600" x2="41600" y1="84615" y2="84615"/>
                        <a14:backgroundMark x1="37100" x2="37100" y1="84994" y2="84994"/>
                        <a14:backgroundMark x1="26200" x2="51000" y1="88272" y2="84994"/>
                        <a14:backgroundMark x1="51000" x2="51000" y1="84994" y2="84994"/>
                        <a14:backgroundMark x1="32500" x2="37100" y1="83859" y2="8247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17" r="135"/>
          <a:stretch/>
        </p:blipFill>
        <p:spPr>
          <a:xfrm>
            <a:off x="70412" y="1623954"/>
            <a:ext cx="2738758" cy="414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646050"/>
      </p:ext>
    </p:extLst>
  </p:cSld>
  <p:clrMapOvr>
    <a:masterClrMapping/>
  </p:clrMapOvr>
  <p:transition spd="med">
    <p:wipe/>
  </p:transition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255507-5BC6-4725-B2F6-C72B00CD25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207390"/>
            <a:ext cx="9905998" cy="650984"/>
          </a:xfrm>
        </p:spPr>
        <p:txBody>
          <a:bodyPr/>
          <a:lstStyle/>
          <a:p>
            <a:pPr algn="ctr"/>
            <a:r>
              <a:rPr b="1" dirty="0" lang="ru-RU"/>
              <a:t>Виды конструкторов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FB13AB1-1CAE-4B60-8E7D-3644699F31F4}"/>
              </a:ext>
            </a:extLst>
          </p:cNvPr>
          <p:cNvPicPr>
            <a:picLocks noChangeAspect="1"/>
          </p:cNvPicPr>
          <p:nvPr/>
        </p:nvPicPr>
        <p:blipFill rotWithShape="1">
          <a:blip cstate="screen"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3115" y="937904"/>
            <a:ext cx="4017524" cy="2735617"/>
          </a:xfrm>
          <a:prstGeom prst="round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FA09898-C73C-4FB1-879A-A9453B0E0D7C}"/>
              </a:ext>
            </a:extLst>
          </p:cNvPr>
          <p:cNvPicPr>
            <a:picLocks noChangeAspect="1"/>
          </p:cNvPicPr>
          <p:nvPr/>
        </p:nvPicPr>
        <p:blipFill rotWithShape="1">
          <a:blip cstate="screen"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675770" y="914769"/>
            <a:ext cx="3909939" cy="2758752"/>
          </a:xfrm>
          <a:prstGeom prst="round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9B99575-BF6D-4ED3-A2BE-F904CCF46398}"/>
              </a:ext>
            </a:extLst>
          </p:cNvPr>
          <p:cNvPicPr>
            <a:picLocks noChangeAspect="1"/>
          </p:cNvPicPr>
          <p:nvPr/>
        </p:nvPicPr>
        <p:blipFill rotWithShape="1">
          <a:blip cstate="screen"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44662" y="3825339"/>
            <a:ext cx="4899499" cy="2825271"/>
          </a:xfrm>
          <a:prstGeom prst="round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614C6E6-9C1B-4DE2-8733-63EF2004A7FA}"/>
              </a:ext>
            </a:extLst>
          </p:cNvPr>
          <p:cNvPicPr>
            <a:picLocks noChangeAspect="1"/>
          </p:cNvPicPr>
          <p:nvPr/>
        </p:nvPicPr>
        <p:blipFill rotWithShape="1">
          <a:blip cstate="screen"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b="83552" l="10000" r="90000" t="3306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144" t="129"/>
          <a:stretch/>
        </p:blipFill>
        <p:spPr>
          <a:xfrm>
            <a:off x="4573962" y="881509"/>
            <a:ext cx="3101808" cy="2825271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13D250E-DFCD-47BB-A574-A363F771759E}"/>
              </a:ext>
            </a:extLst>
          </p:cNvPr>
          <p:cNvPicPr>
            <a:picLocks noChangeAspect="1"/>
          </p:cNvPicPr>
          <p:nvPr/>
        </p:nvPicPr>
        <p:blipFill rotWithShape="1">
          <a:blip cstate="screen"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b="90000" l="10000" r="90000" t="1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81" l="99" r="59" t="140"/>
          <a:stretch/>
        </p:blipFill>
        <p:spPr>
          <a:xfrm>
            <a:off x="8662096" y="4094973"/>
            <a:ext cx="3390541" cy="2286002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5C199A4C-9BF9-4903-ADC4-FC4A95520EE1}"/>
              </a:ext>
            </a:extLst>
          </p:cNvPr>
          <p:cNvPicPr>
            <a:picLocks noChangeAspect="1"/>
          </p:cNvPicPr>
          <p:nvPr/>
        </p:nvPicPr>
        <p:blipFill rotWithShape="1">
          <a:blip cstate="screen"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b="89803" l="10000" r="96429" t="9839">
                        <a14:foregroundMark x1="75286" x2="76571" y1="86941" y2="88909"/>
                        <a14:foregroundMark x1="80714" x2="81429" y1="87835" y2="85689"/>
                        <a14:foregroundMark x1="93062" x2="93429" y1="19354" y2="18068"/>
                        <a14:foregroundMark x1="90571" x2="90735" y1="28086" y2="27511"/>
                        <a14:foregroundMark x1="90129" x2="89571" y1="19905" y2="20215"/>
                        <a14:foregroundMark x1="93429" x2="91924" y1="18068" y2="18905"/>
                        <a14:foregroundMark x1="92857" x2="92857" y1="14132" y2="15027"/>
                        <a14:foregroundMark x1="96429" x2="96429" y1="11449" y2="11449"/>
                        <a14:backgroundMark x1="91286" x2="91286" y1="25045" y2="25045"/>
                        <a14:backgroundMark x1="91429" x2="91429" y1="25939" y2="25939"/>
                        <a14:backgroundMark x1="91571" x2="91571" y1="24866" y2="24866"/>
                        <a14:backgroundMark x1="91714" x2="91714" y1="24687" y2="24687"/>
                        <a14:backgroundMark x1="91429" x2="91429" y1="24150" y2="24150"/>
                        <a14:backgroundMark x1="93429" x2="91286" y1="19499" y2="2772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11" l="61" t="176"/>
          <a:stretch/>
        </p:blipFill>
        <p:spPr>
          <a:xfrm>
            <a:off x="1245686" y="3729916"/>
            <a:ext cx="2168722" cy="2968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7965418"/>
      </p:ext>
    </p:extLst>
  </p:cSld>
  <p:clrMapOvr>
    <a:masterClrMapping/>
  </p:clrMapOvr>
  <p:transition spd="med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2BA0A1-4084-4819-92F9-329BB747C3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276447"/>
            <a:ext cx="9905998" cy="797441"/>
          </a:xfrm>
        </p:spPr>
        <p:txBody>
          <a:bodyPr/>
          <a:lstStyle/>
          <a:p>
            <a:pPr algn="ctr"/>
            <a:r>
              <a:rPr lang="ru-RU" b="1" dirty="0"/>
              <a:t>Схемы и чертежи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D3674F0-A38C-48C5-8B53-236F07D731D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62537" y="1088336"/>
            <a:ext cx="5403913" cy="4681327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A9AD1E0-8422-446C-8C96-A9D8D67FC91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328" y="925671"/>
            <a:ext cx="5829909" cy="5371805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A15D95A-6E08-4587-B1AC-962AD76E318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2241" y="4264135"/>
            <a:ext cx="2211923" cy="2496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778933"/>
      </p:ext>
    </p:extLst>
  </p:cSld>
  <p:clrMapOvr>
    <a:masterClrMapping/>
  </p:clrMapOvr>
  <p:transition spd="med">
    <p:wipe/>
  </p:transition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11D62BF-00ED-4B71-8BB8-7C41669E9586}"/>
              </a:ext>
            </a:extLst>
          </p:cNvPr>
          <p:cNvPicPr>
            <a:picLocks noChangeAspect="1"/>
          </p:cNvPicPr>
          <p:nvPr/>
        </p:nvPicPr>
        <p:blipFill>
          <a:blip cstate="screen"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12846" y="3627778"/>
            <a:ext cx="3867548" cy="2183129"/>
          </a:xfrm>
          <a:prstGeom prst="roundRect">
            <a:avLst/>
          </a:prstGeom>
          <a:ln w="38100">
            <a:solidFill>
              <a:schemeClr val="tx1"/>
            </a:solidFill>
          </a:ln>
        </p:spPr>
      </p:pic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9E342011-578A-47E6-8A0D-4AE3F65761A4}"/>
              </a:ext>
            </a:extLst>
          </p:cNvPr>
          <p:cNvSpPr/>
          <p:nvPr/>
        </p:nvSpPr>
        <p:spPr>
          <a:xfrm>
            <a:off x="2652931" y="2949022"/>
            <a:ext cx="2286000" cy="4799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b="1" dirty="0" lang="ru-RU"/>
              <a:t>С ДЕТЬМИ</a:t>
            </a:r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11BB416D-C6D8-498C-AB4C-A21AEECA2803}"/>
              </a:ext>
            </a:extLst>
          </p:cNvPr>
          <p:cNvSpPr/>
          <p:nvPr/>
        </p:nvSpPr>
        <p:spPr>
          <a:xfrm>
            <a:off x="2719486" y="5938912"/>
            <a:ext cx="2286000" cy="4799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b="1" dirty="0" lang="ru-RU"/>
              <a:t>С РОДИТЕЛЯМИ</a:t>
            </a:r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E8ADF934-EFFC-4CE9-BFE6-829E47B85452}"/>
              </a:ext>
            </a:extLst>
          </p:cNvPr>
          <p:cNvSpPr/>
          <p:nvPr/>
        </p:nvSpPr>
        <p:spPr>
          <a:xfrm>
            <a:off x="7253069" y="2949022"/>
            <a:ext cx="2286000" cy="4799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b="1" dirty="0" lang="ru-RU"/>
              <a:t>С ПЕДАГОГАМИ</a:t>
            </a:r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4073271E-6787-4864-A861-515648AF74CF}"/>
              </a:ext>
            </a:extLst>
          </p:cNvPr>
          <p:cNvSpPr/>
          <p:nvPr/>
        </p:nvSpPr>
        <p:spPr>
          <a:xfrm>
            <a:off x="7352951" y="5926315"/>
            <a:ext cx="2286000" cy="47997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r>
              <a:rPr b="1" dirty="0" lang="ru-RU"/>
              <a:t>С УЧИТЕЛЯМИ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41A88EBE-02E8-49B9-B9A7-4C2C8227D3EE}"/>
              </a:ext>
            </a:extLst>
          </p:cNvPr>
          <p:cNvPicPr>
            <a:picLocks noChangeAspect="1"/>
          </p:cNvPicPr>
          <p:nvPr/>
        </p:nvPicPr>
        <p:blipFill rotWithShape="1">
          <a:blip cstate="screen"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11607" y="346716"/>
            <a:ext cx="3720172" cy="2455556"/>
          </a:xfrm>
          <a:prstGeom prst="round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C4E91737-AFD2-49A5-AFDB-AF8592454388}"/>
              </a:ext>
            </a:extLst>
          </p:cNvPr>
          <p:cNvPicPr>
            <a:picLocks noChangeAspect="1"/>
          </p:cNvPicPr>
          <p:nvPr/>
        </p:nvPicPr>
        <p:blipFill>
          <a:blip cstate="screen"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3149" y="346714"/>
            <a:ext cx="4369314" cy="2455555"/>
          </a:xfrm>
          <a:prstGeom prst="round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cstate="hqprint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" l="14" r="31" t="1"/>
          <a:stretch/>
        </p:blipFill>
        <p:spPr>
          <a:xfrm>
            <a:off x="6701787" y="3575750"/>
            <a:ext cx="3629992" cy="2200421"/>
          </a:xfrm>
          <a:prstGeom prst="round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05716515"/>
      </p:ext>
    </p:extLst>
  </p:cSld>
  <p:clrMapOvr>
    <a:masterClrMapping/>
  </p:clrMapOvr>
  <p:transition spd="med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37BABD-2FAA-4521-B2DD-D00F04D937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1413" y="104977"/>
            <a:ext cx="9905998" cy="56078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Взаимодействие  </a:t>
            </a:r>
            <a:r>
              <a:rPr lang="ru-RU" b="1" dirty="0"/>
              <a:t>с детьми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EBBE015-B677-4CC2-B428-088358A649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0548" y="728238"/>
            <a:ext cx="4785775" cy="2700762"/>
          </a:xfrm>
          <a:prstGeom prst="round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37CC6302-83B8-4FB5-A835-3BA2E3E6E0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5677" y="728238"/>
            <a:ext cx="4785775" cy="2700762"/>
          </a:xfrm>
          <a:prstGeom prst="round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93A7DD6-24F6-40CC-BD3E-B2E02EF8C7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548" y="3992260"/>
            <a:ext cx="4785775" cy="2700762"/>
          </a:xfrm>
          <a:prstGeom prst="round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50A436C2-C64B-408D-97B5-16AE574ADB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85677" y="3988306"/>
            <a:ext cx="4785775" cy="2700762"/>
          </a:xfrm>
          <a:prstGeom prst="roundRect">
            <a:avLst/>
          </a:prstGeom>
          <a:ln w="38100">
            <a:solidFill>
              <a:schemeClr val="tx1"/>
            </a:solidFill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54C6BDF7-1A61-4995-9703-DBBE057FA376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4736" y="2434563"/>
            <a:ext cx="3172377" cy="2331446"/>
          </a:xfrm>
          <a:prstGeom prst="ellipse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884160096"/>
      </p:ext>
    </p:extLst>
  </p:cSld>
  <p:clrMapOvr>
    <a:masterClrMapping/>
  </p:clrMapOvr>
  <p:transition spd="med">
    <p:wip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Контур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Контур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837</TotalTime>
  <Words>178</Words>
  <Application>Microsoft Office PowerPoint</Application>
  <PresentationFormat>Широкоэкранный</PresentationFormat>
  <Paragraphs>32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3" baseType="lpstr">
      <vt:lpstr>Arial</vt:lpstr>
      <vt:lpstr>Times New Roman</vt:lpstr>
      <vt:lpstr>Trebuchet MS</vt:lpstr>
      <vt:lpstr>Tw Cen MT</vt:lpstr>
      <vt:lpstr>Контур</vt:lpstr>
      <vt:lpstr>Муниципальное бюджетное  дошкольное  образовательное  учреждение «Детский сад № 23 «Малышок» г. Рубцовск  Алтайского края МБДОУ «Детский сад № 23 «Малышок» __________________________________________________________________________ 658220, г. Рубцовск, ул. Спортивная, 25А тел.: 2-74-63; e-mail: malyshok.23@yandex.ru  ОКПО 29727697, ОГРН 1022200813139, ИНН/КПП  2209010710/220901001</vt:lpstr>
      <vt:lpstr>Инженерное мышление – особый вид познавательной деятельности, направленный на исследование, создание и эксплуатацию новой техники или технологии, получение новых результатов научно-технического творчества</vt:lpstr>
      <vt:lpstr>Детское конструирование</vt:lpstr>
      <vt:lpstr>Проект «Фантазируем, творим, конструируем»</vt:lpstr>
      <vt:lpstr>Центр конструирования</vt:lpstr>
      <vt:lpstr>Виды конструкторов</vt:lpstr>
      <vt:lpstr>Схемы и чертежи</vt:lpstr>
      <vt:lpstr>Презентация PowerPoint</vt:lpstr>
      <vt:lpstr>Взаимодействие  с детьми</vt:lpstr>
      <vt:lpstr>Презентация PowerPoint</vt:lpstr>
      <vt:lpstr>ТВОРЧЕСКИЕ ВЫСТАВКИ</vt:lpstr>
      <vt:lpstr>Презентация PowerPoint</vt:lpstr>
      <vt:lpstr>Взаимодействие с Мбоу «сош № 23»</vt:lpstr>
      <vt:lpstr>сотрудничество с родителями</vt:lpstr>
      <vt:lpstr>Взаимодействие с педагогами</vt:lpstr>
      <vt:lpstr>Презентация PowerPoint</vt:lpstr>
      <vt:lpstr>Целенаправленное и систематическое обучение детей дошкольного возраста конструированию играет большую роль при подготовке к школе.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 дошкольное  образовательное  учреждение «Детский сад № 23 «Малышок» г. Рубцовск  Алтайского края МБДОУ «Детский сад № 23 «Малышок» __________________________________________________________________________ 658220, г. Рубцовск, ул. Спортивная, 25А тел.: 2-74-63; e-mail: malyshok.23@yandex.ru  ОКПО 29727697, ОГРН 1022200813139, ИНН/КПП  2209010710/220901001</dc:title>
  <dc:creator>Elena</dc:creator>
  <cp:lastModifiedBy>ELENA</cp:lastModifiedBy>
  <cp:revision>65</cp:revision>
  <dcterms:created xsi:type="dcterms:W3CDTF">2025-03-19T07:56:12Z</dcterms:created>
  <dcterms:modified xsi:type="dcterms:W3CDTF">2025-03-04T07:07:17Z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4116532</vt:lpwstr>
  </property>
  <property fmtid="{D5CDD505-2E9C-101B-9397-08002B2CF9AE}" name="NXPowerLiteSettings" pid="3">
    <vt:lpwstr>F70005D002A000</vt:lpwstr>
  </property>
  <property fmtid="{D5CDD505-2E9C-101B-9397-08002B2CF9AE}" name="NXPowerLiteVersion" pid="4">
    <vt:lpwstr>D10.3.2</vt:lpwstr>
  </property>
</Properties>
</file>