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0" r:id="rId5"/>
    <p:sldId id="265" r:id="rId6"/>
    <p:sldId id="267" r:id="rId7"/>
    <p:sldId id="266" r:id="rId8"/>
    <p:sldId id="261" r:id="rId9"/>
    <p:sldId id="279" r:id="rId10"/>
    <p:sldId id="278" r:id="rId11"/>
    <p:sldId id="288" r:id="rId12"/>
    <p:sldId id="280" r:id="rId13"/>
    <p:sldId id="281" r:id="rId14"/>
    <p:sldId id="282" r:id="rId15"/>
    <p:sldId id="277" r:id="rId16"/>
    <p:sldId id="276" r:id="rId17"/>
    <p:sldId id="287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000099"/>
    <a:srgbClr val="FFCCFF"/>
    <a:srgbClr val="FFFF66"/>
    <a:srgbClr val="003300"/>
    <a:srgbClr val="66FF33"/>
    <a:srgbClr val="FF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F1C8-AD4D-41E8-B3AF-D2EE1231F1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8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8.gif"/><Relationship Id="rId4" Type="http://schemas.openxmlformats.org/officeDocument/2006/relationships/image" Target="../media/image32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.jpeg"/><Relationship Id="rId7" Type="http://schemas.openxmlformats.org/officeDocument/2006/relationships/hyperlink" Target="https://commons.wikimedia.org/wiki/File:Precessing-top.gif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643314"/>
            <a:ext cx="2513511" cy="223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66" y="1214422"/>
            <a:ext cx="5613845" cy="193899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 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Робототехника 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 детском саду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6000768"/>
            <a:ext cx="6572232" cy="646331"/>
          </a:xfrm>
          <a:prstGeom prst="rec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МБДОУ «Детский сад № 45 «Солнышко»</a:t>
            </a:r>
          </a:p>
        </p:txBody>
      </p:sp>
      <p:pic>
        <p:nvPicPr>
          <p:cNvPr id="12" name="Рисунок 11" descr="43-900x9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071810"/>
            <a:ext cx="3276000" cy="3276000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715140" y="285728"/>
            <a:ext cx="2005712" cy="1404000"/>
          </a:xfrm>
          <a:prstGeom prst="rect">
            <a:avLst/>
          </a:prstGeom>
        </p:spPr>
      </p:pic>
      <p:pic>
        <p:nvPicPr>
          <p:cNvPr id="13" name="Рисунок 12" descr="10505088_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r="2343" b="14516"/>
          <a:stretch>
            <a:fillRect/>
          </a:stretch>
        </p:blipFill>
        <p:spPr>
          <a:xfrm rot="5400000">
            <a:off x="-1321612" y="1678745"/>
            <a:ext cx="6858001" cy="3786214"/>
          </a:xfrm>
          <a:prstGeom prst="rect">
            <a:avLst/>
          </a:prstGeom>
        </p:spPr>
      </p:pic>
      <p:sp>
        <p:nvSpPr>
          <p:cNvPr id="4" name="Куб 3"/>
          <p:cNvSpPr/>
          <p:nvPr/>
        </p:nvSpPr>
        <p:spPr>
          <a:xfrm>
            <a:off x="214282" y="214290"/>
            <a:ext cx="4357686" cy="857256"/>
          </a:xfrm>
          <a:prstGeom prst="cube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2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69213">
            <a:off x="5512182" y="1560125"/>
            <a:ext cx="2928956" cy="195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72765">
            <a:off x="1214414" y="1654497"/>
            <a:ext cx="2981288" cy="167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3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1498">
            <a:off x="1396734" y="4691851"/>
            <a:ext cx="2694971" cy="169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29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587767">
            <a:off x="5151315" y="4569121"/>
            <a:ext cx="2736993" cy="170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3-900x90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000" y="4572008"/>
            <a:ext cx="1764000" cy="1764000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57158" y="5000636"/>
            <a:ext cx="1418918" cy="126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3714752"/>
            <a:ext cx="85010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 получают подсказки о том, как провести испытания модели и убедиться,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что она функционирует в соответствии с замыслом.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14290"/>
            <a:ext cx="4357686" cy="14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этом этапе начинается собственно деятельность – дети собирают модели по инструкции. При этом реализуется известный принцип «обучение через действие».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 descr="lego-gears-animation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2643182"/>
            <a:ext cx="1329851" cy="118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r="2343" b="14516"/>
          <a:stretch>
            <a:fillRect/>
          </a:stretch>
        </p:blipFill>
        <p:spPr>
          <a:xfrm rot="5400000">
            <a:off x="-1321612" y="1678745"/>
            <a:ext cx="6858001" cy="3786214"/>
          </a:xfrm>
          <a:prstGeom prst="rect">
            <a:avLst/>
          </a:prstGeom>
        </p:spPr>
      </p:pic>
      <p:sp>
        <p:nvSpPr>
          <p:cNvPr id="4" name="Куб 3"/>
          <p:cNvSpPr/>
          <p:nvPr/>
        </p:nvSpPr>
        <p:spPr>
          <a:xfrm>
            <a:off x="214282" y="214290"/>
            <a:ext cx="4357686" cy="857256"/>
          </a:xfrm>
          <a:prstGeom prst="cube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086">
            <a:off x="5211884" y="1364913"/>
            <a:ext cx="2328379" cy="30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091">
            <a:off x="1481357" y="1319653"/>
            <a:ext cx="2351161" cy="313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754">
            <a:off x="2647308" y="4351662"/>
            <a:ext cx="1891161" cy="235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421">
            <a:off x="4843649" y="4257553"/>
            <a:ext cx="1648648" cy="239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3-900x90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000" y="4572008"/>
            <a:ext cx="1764000" cy="1764000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57158" y="5000636"/>
            <a:ext cx="1418918" cy="126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3714752"/>
            <a:ext cx="85010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14290"/>
            <a:ext cx="4357686" cy="14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этом этапе мы привлекли к работе папу одного из воспитанников группы. Дети с большим интересом отнеслись к этому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 descr="lego-gears-animation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2643182"/>
            <a:ext cx="132985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6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285860"/>
            <a:ext cx="8501122" cy="464347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 проводят научные исследования с помощью созданных ими моделей.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процессе этих исследований они получают «пищу для ума» — учатся делать выводы и сопоставлять результаты опытов, а также знакомятся с такими понятиями, как измерение, скорость, равновесие, механическое движение, конструкции,  сила и энергия.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результаты удобно представлять в таблице, в рабочем бланке.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Необходимо повторять опыты несколько раз, поскольку их результаты могут различаться. На этом этапе можно начать оценивать учебные успехи каждого ребёнка.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742051">
            <a:off x="759685" y="210036"/>
            <a:ext cx="1143008" cy="1071570"/>
          </a:xfrm>
          <a:prstGeom prst="curvedRightArrow">
            <a:avLst>
              <a:gd name="adj1" fmla="val 30269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790054">
            <a:off x="7899491" y="215156"/>
            <a:ext cx="1013313" cy="1193259"/>
          </a:xfrm>
          <a:prstGeom prst="curvedLef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1928794" y="214290"/>
            <a:ext cx="5929354" cy="828000"/>
          </a:xfrm>
          <a:prstGeom prst="cube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/>
            <a:endParaRPr lang="ru-RU" dirty="0"/>
          </a:p>
        </p:txBody>
      </p:sp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58" y="3429000"/>
            <a:ext cx="9144000" cy="3429000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4" name="Рисунок 3" descr="DSCN3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773">
            <a:off x="6072198" y="928670"/>
            <a:ext cx="2714644" cy="402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2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0873">
            <a:off x="465527" y="382118"/>
            <a:ext cx="3571900" cy="513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harkh dande1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929198"/>
            <a:ext cx="3810000" cy="2143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_background_search_and_destroy-other.jpg" id="8" name="Рисунок 7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RebeccaLewis_Feb2014_lego.jpg"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4516" l="36622" r="2343"/>
          <a:stretch>
            <a:fillRect/>
          </a:stretch>
        </p:blipFill>
        <p:spPr>
          <a:xfrm rot="5400000">
            <a:off x="-1535893" y="1535893"/>
            <a:ext cx="6858000" cy="3786214"/>
          </a:xfrm>
          <a:prstGeom prst="rect">
            <a:avLst/>
          </a:prstGeom>
        </p:spPr>
      </p:pic>
      <p:sp>
        <p:nvSpPr>
          <p:cNvPr id="4" name="Куб 3"/>
          <p:cNvSpPr/>
          <p:nvPr/>
        </p:nvSpPr>
        <p:spPr>
          <a:xfrm>
            <a:off x="1000100" y="285728"/>
            <a:ext cx="3857652" cy="642942"/>
          </a:xfrm>
          <a:prstGeom prst="cub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3200">
                <a:solidFill>
                  <a:srgbClr val="000099"/>
                </a:solidFill>
                <a:latin charset="0" pitchFamily="18" typeface="Times New Roman"/>
                <a:cs charset="0" pitchFamily="18" typeface="Times New Roman"/>
              </a:rPr>
              <a:t>Развитие</a:t>
            </a:r>
            <a:endParaRPr dirty="0" lang="ru-RU" sz="320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0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>
                <a:solidFill>
                  <a:srgbClr val="000099"/>
                </a:solidFill>
                <a:latin charset="0" pitchFamily="18" typeface="Times New Roman"/>
                <a:cs charset="0" pitchFamily="18" typeface="Times New Roman"/>
              </a:rPr>
              <a:t>Направление творческой активности детей на получение идей для продолжения исследований.</a:t>
            </a:r>
          </a:p>
          <a:p>
            <a:r>
              <a:rPr b="1" dirty="0" lang="ru-RU" smtClean="0">
                <a:solidFill>
                  <a:srgbClr val="000099"/>
                </a:solidFill>
                <a:latin charset="0" pitchFamily="18" typeface="Times New Roman"/>
                <a:cs charset="0" pitchFamily="18" typeface="Times New Roman"/>
              </a:rPr>
              <a:t> Здесь дети экспериментируют, меняют свои модели, усовершенствуют их, а также придумывают игры с ними.</a:t>
            </a:r>
            <a:endParaRPr b="1" dirty="0" lang="ru-RU">
              <a:solidFill>
                <a:srgbClr val="000099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SCN3068.JPG"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31" y="3762000"/>
            <a:ext cx="2620503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081.JPG"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906" y="1928802"/>
            <a:ext cx="3390187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138.JPG" id="9" name="Рисунок 8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 rot="673222">
            <a:off x="2267258" y="1197555"/>
            <a:ext cx="1530943" cy="223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125.JPG" id="11" name="Рисунок 10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971421" y="1571612"/>
            <a:ext cx="121499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164.JPG" id="13" name="Рисунок 12"/>
          <p:cNvPicPr>
            <a:picLocks noChangeAspect="1"/>
          </p:cNvPicPr>
          <p:nvPr/>
        </p:nvPicPr>
        <p:blipFill>
          <a:blip cstate="print" r:embed="rId8">
            <a:lum contrast="30000"/>
          </a:blip>
          <a:srcRect b="62" l="174" r="163"/>
          <a:stretch>
            <a:fillRect/>
          </a:stretch>
        </p:blipFill>
        <p:spPr>
          <a:xfrm>
            <a:off x="6000760" y="5598000"/>
            <a:ext cx="1442018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_background_search_and_destroy-other.jpg" id="8" name="Рисунок 7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RebeccaLewis_Feb2014_lego.jpg"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4516" r="40490" t="54839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descr="DSCN3284.JPG"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54" y="3726000"/>
            <a:ext cx="2021228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287.JPG"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324" y="3368687"/>
            <a:ext cx="200616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img3703.jpg" id="13" name="Рисунок 12"/>
          <p:cNvPicPr>
            <a:picLocks noChangeAspect="1"/>
          </p:cNvPicPr>
          <p:nvPr/>
        </p:nvPicPr>
        <p:blipFill>
          <a:blip r:embed="rId6">
            <a:lum contrast="20000"/>
          </a:blip>
          <a:srcRect b="266" l="401" r="201"/>
          <a:stretch>
            <a:fillRect/>
          </a:stretch>
        </p:blipFill>
        <p:spPr>
          <a:xfrm>
            <a:off x="4000496" y="4572008"/>
            <a:ext cx="199584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34489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600">
                <a:solidFill>
                  <a:srgbClr val="000099"/>
                </a:solidFill>
                <a:latin charset="0" pitchFamily="18" typeface="Times New Roman"/>
                <a:cs charset="0" pitchFamily="18" typeface="Times New Roman"/>
              </a:rPr>
              <a:t>Конструирование по картинке</a:t>
            </a:r>
            <a:endParaRPr b="1" dirty="0" lang="ru-RU" sz="3600">
              <a:solidFill>
                <a:srgbClr val="000099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708">
            <a:off x="6331692" y="629658"/>
            <a:ext cx="2458319" cy="310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karusel40iz40.jpg" id="9" name="Рисунок 8"/>
          <p:cNvPicPr>
            <a:picLocks noChangeAspect="1"/>
          </p:cNvPicPr>
          <p:nvPr/>
        </p:nvPicPr>
        <p:blipFill>
          <a:blip r:embed="rId8"/>
          <a:srcRect b="358" l="214" r="427" t="179"/>
          <a:stretch>
            <a:fillRect/>
          </a:stretch>
        </p:blipFill>
        <p:spPr>
          <a:xfrm>
            <a:off x="4143372" y="1142984"/>
            <a:ext cx="193038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N3291.JPG" id="19" name="Рисунок 18"/>
          <p:cNvPicPr>
            <a:picLocks noChangeAspect="1"/>
          </p:cNvPicPr>
          <p:nvPr/>
        </p:nvPicPr>
        <p:blipFill>
          <a:blip cstate="print" r:embed="rId9"/>
          <a:stretch>
            <a:fillRect/>
          </a:stretch>
        </p:blipFill>
        <p:spPr>
          <a:xfrm rot="21216129">
            <a:off x="1509098" y="680940"/>
            <a:ext cx="1688545" cy="268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4414" r="2343" b="14516"/>
          <a:stretch>
            <a:fillRect/>
          </a:stretch>
        </p:blipFill>
        <p:spPr>
          <a:xfrm rot="5400000">
            <a:off x="-1535893" y="1535893"/>
            <a:ext cx="6858000" cy="3786214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2357422" y="214290"/>
            <a:ext cx="4429156" cy="1271590"/>
          </a:xfrm>
          <a:prstGeom prst="downArrowCallou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85720" y="1500174"/>
            <a:ext cx="8501122" cy="142876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 изучили терминологию деталей конструктора,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их назначение и способы соединения.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85720" y="2928934"/>
            <a:ext cx="8572560" cy="1357322"/>
          </a:xfrm>
          <a:prstGeom prst="downArrowCallout">
            <a:avLst/>
          </a:prstGeom>
          <a:solidFill>
            <a:srgbClr val="66FF33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детей сформировались понятия повышающей и понижающей зубчатой передачи, измерения, скорости, равновесия, механического движения, конструкции,  силы и энергии.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lego-gears-animation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14290"/>
            <a:ext cx="149083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ork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57166"/>
            <a:ext cx="666750" cy="9525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5643578"/>
            <a:ext cx="8501122" cy="842962"/>
          </a:xfrm>
          <a:prstGeom prst="rect">
            <a:avLst/>
          </a:prstGeom>
          <a:solidFill>
            <a:srgbClr val="FFC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85720" y="4286256"/>
            <a:ext cx="8572560" cy="1357322"/>
          </a:xfrm>
          <a:prstGeom prst="downArrowCallou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детей сформировался устойчивый интерес к 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LECO</a:t>
            </a:r>
            <a:r>
              <a:rPr lang="en-US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конструированию и робототехнике.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_background_search_and_destroy-other.jpg" id="8" name="Рисунок 7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RebeccaLewis_Feb2014_lego.jpg"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4516" l="24414" r="2343" t="53637"/>
          <a:stretch>
            <a:fillRect/>
          </a:stretch>
        </p:blipFill>
        <p:spPr>
          <a:xfrm rot="5400000">
            <a:off x="-3107541" y="3107541"/>
            <a:ext cx="6858000" cy="642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285728"/>
            <a:ext cx="8715436" cy="464347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mtClean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b="1" baseline="0" cap="none" dirty="0" i="0" kumimoji="0" lang="ru-RU" normalizeH="0" smtClean="0" strike="noStrike" sz="2800" u="none">
                <a:ln>
                  <a:noFill/>
                </a:ln>
                <a:solidFill>
                  <a:srgbClr val="FF0000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Реализация </a:t>
            </a:r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робототехники в дошкольном возрасте</a:t>
            </a:r>
            <a:r>
              <a:rPr b="1" baseline="0" cap="none" dirty="0" i="0" kumimoji="0" lang="ru-RU" normalizeH="0" smtClean="0" strike="noStrike" sz="2800" u="none">
                <a:ln>
                  <a:noFill/>
                </a:ln>
                <a:solidFill>
                  <a:srgbClr val="FF0000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позволяет: 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itchFamily="2" typeface="Wingdings"/>
              <a:buChar char="q"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С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тимулировать интерес и любознательность.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itchFamily="2" typeface="Wingdings"/>
              <a:buChar char="q"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Р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азвивать способности к решению проблемных ситуаций — умению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исследовать проблему, анализировать имеющиеся ресурсы, выдвигать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идеи, планировать решения и реализовывать их.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itchFamily="2" typeface="Wingdings"/>
              <a:buChar char="q"/>
              <a:tabLst/>
            </a:pP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Р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асширять технический, математический словари ребенка.</a:t>
            </a:r>
            <a:endParaRPr baseline="0" cap="none" dirty="0" i="0" kumimoji="0" lang="ru-RU" normalizeH="0" smtClean="0" strike="noStrike" sz="2000" u="none">
              <a:ln>
                <a:noFill/>
              </a:ln>
              <a:solidFill>
                <a:srgbClr val="000099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itchFamily="2" typeface="Wingdings"/>
              <a:buChar char="q"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В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ыявить одарённых детей и обеспечить соответствующие условия для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их технического развития.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itchFamily="2" typeface="Wingdings"/>
              <a:buChar char="q"/>
              <a:tabLst/>
            </a:pP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П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редоставляет дополнительные возможности для создания ситуации 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dirty="0" lang="ru-RU" smtClean="0" sz="2000">
                <a:solidFill>
                  <a:srgbClr val="000099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</a:t>
            </a: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успеха всем детям. 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baseline="0" cap="none" dirty="0" i="0" kumimoji="0" lang="ru-RU" normalizeH="0" smtClean="0" strike="noStrike" sz="2000" u="none">
                <a:ln>
                  <a:noFill/>
                </a:ln>
                <a:solidFill>
                  <a:srgbClr val="0000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Имея сформированное представление и интерес к технике и робототехнике, дети смогут найти достойное применение своим знаниям и талантам на последующих ступенях обучения.</a:t>
            </a:r>
            <a:endParaRPr baseline="0" cap="none" dirty="0" i="0" kumimoji="0" lang="ru-RU" normalizeH="0" smtClean="0" strike="noStrike" sz="2000" u="none">
              <a:ln>
                <a:noFill/>
              </a:ln>
              <a:solidFill>
                <a:srgbClr val="000099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SAM_1832.JPG" id="9" name="Рисунок 8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 rot="851827">
            <a:off x="7132418" y="4458916"/>
            <a:ext cx="1538411" cy="239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SAM_1830.JPG" id="7" name="Рисунок 6"/>
          <p:cNvPicPr>
            <a:picLocks noChangeAspect="1"/>
          </p:cNvPicPr>
          <p:nvPr/>
        </p:nvPicPr>
        <p:blipFill>
          <a:blip cstate="print" r:embed="rId5"/>
          <a:srcRect b="58" l="53"/>
          <a:stretch>
            <a:fillRect/>
          </a:stretch>
        </p:blipFill>
        <p:spPr>
          <a:xfrm>
            <a:off x="3143240" y="4770000"/>
            <a:ext cx="340672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SAM_1825.JPG" id="17" name="Рисунок 16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956798" y="4770000"/>
            <a:ext cx="1566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85c38dd475df2a7daec2839493c733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36000" cy="205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2143116"/>
            <a:ext cx="75009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50001" r="2343" b="14516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000108"/>
            <a:ext cx="8643998" cy="4071966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3286116" y="214290"/>
            <a:ext cx="2428892" cy="91440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1" y="285728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владение навыками начального технического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мелкой моторики, координации «глаз-рука».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зучение понятий конструкций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ее основных свойств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(жесткости, прочности и устойчивости).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навыка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 в группе.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ормирование основных навыков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роботоконструирования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lego-gears-animatio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3786190"/>
            <a:ext cx="2857500" cy="25527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000108"/>
            <a:ext cx="8501122" cy="3643338"/>
          </a:xfrm>
          <a:prstGeom prst="rec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071802" y="214290"/>
            <a:ext cx="2928958" cy="928694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   Развитие познавательного интереса к робототехнике и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информатике.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умений и навыков конструирования,  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приобретения первого опыта при решении конструкторских задач по механике 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творческой активности, самостоятельности в принятии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оптимальных решений в различных ситуациях, развитие внимания, оперативной памяти, воображения, мышления.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4. Воспитание ответственности, высокой культуры,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дисциплины, коммуникативных способностей.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95826" y="1390794"/>
            <a:ext cx="3786214" cy="2290463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15973" y="1301735"/>
            <a:ext cx="4318030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Изучение деталей конструктора (терминологии).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Формирование навыка сборки деталей.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714620"/>
            <a:ext cx="5929354" cy="285752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Найди такую же деталь»</a:t>
            </a:r>
          </a:p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«Найди по описанию»</a:t>
            </a:r>
          </a:p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«Чудесный мешочек»</a:t>
            </a:r>
          </a:p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«Что изменилось?»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«Чем похожи и чем отличаются?»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428992" y="1785926"/>
            <a:ext cx="2214578" cy="914400"/>
          </a:xfrm>
          <a:prstGeom prst="downArrowCallout">
            <a:avLst/>
          </a:prstGeom>
          <a:solidFill>
            <a:srgbClr val="00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928794" y="285728"/>
            <a:ext cx="5214974" cy="1500198"/>
          </a:xfrm>
          <a:prstGeom prst="downArrowCallout">
            <a:avLst>
              <a:gd name="adj1" fmla="val 13009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Знакомство с конструктором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3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14290"/>
            <a:ext cx="21902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30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06" y="214290"/>
            <a:ext cx="22035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лево 9"/>
          <p:cNvSpPr/>
          <p:nvPr/>
        </p:nvSpPr>
        <p:spPr>
          <a:xfrm>
            <a:off x="3500430" y="928670"/>
            <a:ext cx="2143140" cy="1071570"/>
          </a:xfrm>
          <a:prstGeom prst="lef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ЗУБЧАТОЕ КОЛЕСО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428992" y="1857364"/>
            <a:ext cx="2571768" cy="1500198"/>
          </a:xfrm>
          <a:prstGeom prst="rightArrow">
            <a:avLst/>
          </a:prstGeom>
          <a:solidFill>
            <a:srgbClr val="00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КОРОННОЕ ЗУБЧАТОЕ КОЛЕСО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643306" y="3714752"/>
            <a:ext cx="2143140" cy="1071570"/>
          </a:xfrm>
          <a:prstGeom prst="lef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ШКИВ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RebeccaLewis_Feb2014_le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3332"/>
          <a:stretch>
            <a:fillRect/>
          </a:stretch>
        </p:blipFill>
        <p:spPr>
          <a:xfrm>
            <a:off x="0" y="5000612"/>
            <a:ext cx="9144000" cy="1857388"/>
          </a:xfrm>
          <a:prstGeom prst="rect">
            <a:avLst/>
          </a:prstGeom>
        </p:spPr>
      </p:pic>
      <p:pic>
        <p:nvPicPr>
          <p:cNvPr id="9" name="Рисунок 8" descr="DSCN3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3588">
            <a:off x="6596240" y="3500438"/>
            <a:ext cx="1741499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N31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45592">
            <a:off x="905678" y="3341887"/>
            <a:ext cx="1457999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714744" y="5000636"/>
            <a:ext cx="2071702" cy="1071570"/>
          </a:xfrm>
          <a:prstGeom prst="rightArrow">
            <a:avLst/>
          </a:prstGeom>
          <a:solidFill>
            <a:srgbClr val="00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ПЛАСТИНА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214290"/>
            <a:ext cx="199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конструктором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5" name="Рисунок 4" descr="DSCN3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17942">
            <a:off x="-692064" y="1666610"/>
            <a:ext cx="4996176" cy="281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31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285992"/>
            <a:ext cx="300039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071546"/>
            <a:ext cx="3689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конструктором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5769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7" name="Рисунок 6" descr="DSCN2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7545" y="1020882"/>
            <a:ext cx="4150171" cy="26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2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21641" y="1705352"/>
            <a:ext cx="5520524" cy="310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4357694"/>
            <a:ext cx="4264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Конструирование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 инструкции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1модели по выбору детей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TRg478a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2500306"/>
            <a:ext cx="1333500" cy="1000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Куб 16"/>
          <p:cNvSpPr/>
          <p:nvPr/>
        </p:nvSpPr>
        <p:spPr>
          <a:xfrm>
            <a:off x="214282" y="5357826"/>
            <a:ext cx="8715436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071934" y="4786322"/>
            <a:ext cx="500066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14282" y="4071942"/>
            <a:ext cx="8715436" cy="1071570"/>
          </a:xfrm>
          <a:prstGeom prst="cub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00496" y="3571876"/>
            <a:ext cx="500066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14282" y="2928934"/>
            <a:ext cx="8715436" cy="1000132"/>
          </a:xfrm>
          <a:prstGeom prst="cub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00496" y="2357430"/>
            <a:ext cx="500066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14282" y="1785926"/>
            <a:ext cx="8715436" cy="1000132"/>
          </a:xfrm>
          <a:prstGeom prst="cub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взаимосвязей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57620" y="1285860"/>
            <a:ext cx="714380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785918" y="214290"/>
            <a:ext cx="5857916" cy="1216152"/>
          </a:xfrm>
          <a:prstGeom prst="cub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uilding-blocks-of-success-internet-business-school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85728"/>
            <a:ext cx="3078000" cy="2052000"/>
          </a:xfrm>
          <a:prstGeom prst="rect">
            <a:avLst/>
          </a:prstGeom>
        </p:spPr>
      </p:pic>
      <p:pic>
        <p:nvPicPr>
          <p:cNvPr id="20" name="Рисунок 19" descr="5OlDec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368003" cy="151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10" name="Рисунок 9" descr="DSCN2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05810">
            <a:off x="213824" y="1860793"/>
            <a:ext cx="3597439" cy="231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786282" y="0"/>
            <a:ext cx="4357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emnul-Intrebarii-263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928670"/>
            <a:ext cx="425000" cy="900000"/>
          </a:xfrm>
          <a:prstGeom prst="rect">
            <a:avLst/>
          </a:prstGeom>
        </p:spPr>
      </p:pic>
      <p:pic>
        <p:nvPicPr>
          <p:cNvPr id="14" name="Рисунок 13" descr="Semnul-Intrebarii-263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428868"/>
            <a:ext cx="425000" cy="90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4714884"/>
            <a:ext cx="385765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Поиск удачных способов решения с помощью конструкторов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 descr="DSCN29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07555">
            <a:off x="4517440" y="1478293"/>
            <a:ext cx="4171551" cy="280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уб 3"/>
          <p:cNvSpPr/>
          <p:nvPr/>
        </p:nvSpPr>
        <p:spPr>
          <a:xfrm>
            <a:off x="214282" y="214290"/>
            <a:ext cx="4643470" cy="857256"/>
          </a:xfrm>
          <a:prstGeom prst="cube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взаимосвязей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upload.wikimedia.org/wikipedia/commons/d/d9/Precessing-top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514351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562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</cp:lastModifiedBy>
  <cp:revision>168</cp:revision>
  <dcterms:created xsi:type="dcterms:W3CDTF">2016-11-09T18:16:01Z</dcterms:created>
  <dcterms:modified xsi:type="dcterms:W3CDTF">2025-02-12T14:55:36Z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3102263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