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unknown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67" r:id="rId5"/>
  </p:sldMasterIdLst>
  <p:notesMasterIdLst>
    <p:notesMasterId r:id="rId40"/>
  </p:notesMasterIdLst>
  <p:handoutMasterIdLst>
    <p:handoutMasterId r:id="rId41"/>
  </p:handoutMasterIdLst>
  <p:sldIdLst>
    <p:sldId id="289" r:id="rId6"/>
    <p:sldId id="288" r:id="rId7"/>
    <p:sldId id="276" r:id="rId8"/>
    <p:sldId id="283" r:id="rId9"/>
    <p:sldId id="261" r:id="rId10"/>
    <p:sldId id="290" r:id="rId11"/>
    <p:sldId id="264" r:id="rId12"/>
    <p:sldId id="263" r:id="rId13"/>
    <p:sldId id="291" r:id="rId14"/>
    <p:sldId id="292" r:id="rId15"/>
    <p:sldId id="293" r:id="rId16"/>
    <p:sldId id="294" r:id="rId17"/>
    <p:sldId id="257" r:id="rId18"/>
    <p:sldId id="295" r:id="rId19"/>
    <p:sldId id="298" r:id="rId20"/>
    <p:sldId id="296" r:id="rId21"/>
    <p:sldId id="297" r:id="rId22"/>
    <p:sldId id="268" r:id="rId23"/>
    <p:sldId id="314" r:id="rId24"/>
    <p:sldId id="299" r:id="rId25"/>
    <p:sldId id="300" r:id="rId26"/>
    <p:sldId id="308" r:id="rId27"/>
    <p:sldId id="301" r:id="rId28"/>
    <p:sldId id="312" r:id="rId29"/>
    <p:sldId id="302" r:id="rId30"/>
    <p:sldId id="309" r:id="rId31"/>
    <p:sldId id="303" r:id="rId32"/>
    <p:sldId id="310" r:id="rId33"/>
    <p:sldId id="313" r:id="rId34"/>
    <p:sldId id="311" r:id="rId35"/>
    <p:sldId id="304" r:id="rId36"/>
    <p:sldId id="305" r:id="rId37"/>
    <p:sldId id="306" r:id="rId38"/>
    <p:sldId id="262" r:id="rId3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8" autoAdjust="0"/>
    <p:restoredTop sz="94694" autoAdjust="0"/>
  </p:normalViewPr>
  <p:slideViewPr>
    <p:cSldViewPr snapToGrid="0">
      <p:cViewPr varScale="1">
        <p:scale>
          <a:sx n="116" d="100"/>
          <a:sy n="116" d="100"/>
        </p:scale>
        <p:origin x="-64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80" d="100"/>
          <a:sy n="80" d="100"/>
        </p:scale>
        <p:origin x="3984" y="1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8/10/relationships/authors" Target="authors.xml"/><Relationship Id="rId20" Type="http://schemas.openxmlformats.org/officeDocument/2006/relationships/slide" Target="slides/slide15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B3DD8C-CB8F-468F-9800-EE476360603B}" type="doc">
      <dgm:prSet loTypeId="urn:microsoft.com/office/officeart/2005/8/layout/cycle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04C5F8-D93B-4424-9791-7707051A10B8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2">
            <a:lumMod val="90000"/>
          </a:schemeClr>
        </a:solidFill>
        <a:ln/>
      </dgm:spPr>
      <dgm:t>
        <a:bodyPr/>
        <a:lstStyle/>
        <a:p>
          <a:r>
            <a:rPr lang="ru-RU" sz="2000" dirty="0"/>
            <a:t>Мелкая моторика</a:t>
          </a:r>
        </a:p>
      </dgm:t>
    </dgm:pt>
    <dgm:pt modelId="{0148DB90-2349-453E-A663-01F34D64FB5A}" type="parTrans" cxnId="{2EE62B8E-1B0F-4B0B-8646-4D574933C5C9}">
      <dgm:prSet/>
      <dgm:spPr/>
      <dgm:t>
        <a:bodyPr/>
        <a:lstStyle/>
        <a:p>
          <a:endParaRPr lang="ru-RU"/>
        </a:p>
      </dgm:t>
    </dgm:pt>
    <dgm:pt modelId="{3AACCE86-D1A2-4DBD-868F-D8C4F509730A}" type="sibTrans" cxnId="{2EE62B8E-1B0F-4B0B-8646-4D574933C5C9}">
      <dgm:prSet/>
      <dgm:spPr/>
      <dgm:t>
        <a:bodyPr/>
        <a:lstStyle/>
        <a:p>
          <a:endParaRPr lang="ru-RU"/>
        </a:p>
      </dgm:t>
    </dgm:pt>
    <dgm:pt modelId="{5A99E731-358A-4A58-BD1E-10482AFEBEE5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2">
            <a:lumMod val="90000"/>
          </a:schemeClr>
        </a:solidFill>
        <a:ln/>
      </dgm:spPr>
      <dgm:t>
        <a:bodyPr/>
        <a:lstStyle/>
        <a:p>
          <a:r>
            <a:rPr lang="ru-RU" sz="1800" dirty="0"/>
            <a:t>Пространственное мышление</a:t>
          </a:r>
        </a:p>
      </dgm:t>
    </dgm:pt>
    <dgm:pt modelId="{D957E37D-D13A-4328-82F1-6BA2310C3FAE}" type="parTrans" cxnId="{3DAA49E3-78DD-4317-A9B4-4F03EE706B32}">
      <dgm:prSet/>
      <dgm:spPr/>
      <dgm:t>
        <a:bodyPr/>
        <a:lstStyle/>
        <a:p>
          <a:endParaRPr lang="ru-RU"/>
        </a:p>
      </dgm:t>
    </dgm:pt>
    <dgm:pt modelId="{D1EFBEBC-C479-4DB2-A821-5DD7F47D8232}" type="sibTrans" cxnId="{3DAA49E3-78DD-4317-A9B4-4F03EE706B32}">
      <dgm:prSet/>
      <dgm:spPr/>
      <dgm:t>
        <a:bodyPr/>
        <a:lstStyle/>
        <a:p>
          <a:endParaRPr lang="ru-RU"/>
        </a:p>
      </dgm:t>
    </dgm:pt>
    <dgm:pt modelId="{4239D034-9D2A-4C5A-A5E5-69EB2BFADA43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2">
            <a:lumMod val="90000"/>
          </a:schemeClr>
        </a:solidFill>
        <a:ln/>
      </dgm:spPr>
      <dgm:t>
        <a:bodyPr/>
        <a:lstStyle/>
        <a:p>
          <a:r>
            <a:rPr lang="ru-RU" dirty="0"/>
            <a:t>Логическое мышление</a:t>
          </a:r>
        </a:p>
      </dgm:t>
    </dgm:pt>
    <dgm:pt modelId="{42DD40A7-DEE8-451F-8D3A-8E5A1B5B3F3C}" type="parTrans" cxnId="{F024A355-940A-4387-BDD9-9D3FBC8A8BBB}">
      <dgm:prSet/>
      <dgm:spPr/>
      <dgm:t>
        <a:bodyPr/>
        <a:lstStyle/>
        <a:p>
          <a:endParaRPr lang="ru-RU"/>
        </a:p>
      </dgm:t>
    </dgm:pt>
    <dgm:pt modelId="{7D5E55D3-2D4E-493A-9869-497B6F7E3110}" type="sibTrans" cxnId="{F024A355-940A-4387-BDD9-9D3FBC8A8BBB}">
      <dgm:prSet/>
      <dgm:spPr/>
      <dgm:t>
        <a:bodyPr/>
        <a:lstStyle/>
        <a:p>
          <a:endParaRPr lang="ru-RU"/>
        </a:p>
      </dgm:t>
    </dgm:pt>
    <dgm:pt modelId="{FF6BB2B1-A608-437F-B9F9-91DBC7C8B65F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2">
            <a:lumMod val="90000"/>
          </a:schemeClr>
        </a:solidFill>
        <a:ln/>
      </dgm:spPr>
      <dgm:t>
        <a:bodyPr/>
        <a:lstStyle/>
        <a:p>
          <a:r>
            <a:rPr lang="ru-RU" dirty="0"/>
            <a:t>Творческий потенциал </a:t>
          </a:r>
        </a:p>
      </dgm:t>
    </dgm:pt>
    <dgm:pt modelId="{8788FE15-141A-4731-82E4-E02B00C31BC2}" type="parTrans" cxnId="{05CBEC40-9795-447F-BD9E-596C3621DBD2}">
      <dgm:prSet/>
      <dgm:spPr/>
      <dgm:t>
        <a:bodyPr/>
        <a:lstStyle/>
        <a:p>
          <a:endParaRPr lang="ru-RU"/>
        </a:p>
      </dgm:t>
    </dgm:pt>
    <dgm:pt modelId="{4CBC1A92-95F9-4E1C-BC1C-74898F2B76B6}" type="sibTrans" cxnId="{05CBEC40-9795-447F-BD9E-596C3621DBD2}">
      <dgm:prSet/>
      <dgm:spPr/>
      <dgm:t>
        <a:bodyPr/>
        <a:lstStyle/>
        <a:p>
          <a:endParaRPr lang="ru-RU"/>
        </a:p>
      </dgm:t>
    </dgm:pt>
    <dgm:pt modelId="{945218C8-3D10-47DB-9207-759AB579B86D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2">
            <a:lumMod val="90000"/>
          </a:schemeClr>
        </a:solidFill>
        <a:ln/>
      </dgm:spPr>
      <dgm:t>
        <a:bodyPr/>
        <a:lstStyle/>
        <a:p>
          <a:r>
            <a:rPr lang="ru-RU" dirty="0"/>
            <a:t>Конструкторские навыки</a:t>
          </a:r>
        </a:p>
      </dgm:t>
    </dgm:pt>
    <dgm:pt modelId="{05867DCC-43B9-4877-8A5D-60E3F9B145D7}" type="parTrans" cxnId="{A71EA4AF-97D5-4A39-A0DB-53DA8C2C23FA}">
      <dgm:prSet/>
      <dgm:spPr/>
      <dgm:t>
        <a:bodyPr/>
        <a:lstStyle/>
        <a:p>
          <a:endParaRPr lang="ru-RU"/>
        </a:p>
      </dgm:t>
    </dgm:pt>
    <dgm:pt modelId="{6818DB33-0FBB-46CE-BB45-3A3C98B55498}" type="sibTrans" cxnId="{A71EA4AF-97D5-4A39-A0DB-53DA8C2C23FA}">
      <dgm:prSet/>
      <dgm:spPr/>
      <dgm:t>
        <a:bodyPr/>
        <a:lstStyle/>
        <a:p>
          <a:endParaRPr lang="ru-RU"/>
        </a:p>
      </dgm:t>
    </dgm:pt>
    <dgm:pt modelId="{1FB32E92-97E5-42FA-AD69-A9322F202F8B}" type="pres">
      <dgm:prSet presAssocID="{91B3DD8C-CB8F-468F-9800-EE476360603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803172-6E36-4CB2-B112-CB7D51E3C791}" type="pres">
      <dgm:prSet presAssocID="{91B3DD8C-CB8F-468F-9800-EE476360603B}" presName="cycle" presStyleCnt="0"/>
      <dgm:spPr/>
    </dgm:pt>
    <dgm:pt modelId="{3BBEC823-3CC5-4492-9422-12E7CBA4155E}" type="pres">
      <dgm:prSet presAssocID="{5704C5F8-D93B-4424-9791-7707051A10B8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32EC5-FC3B-4F29-9752-F1AF5D87A1B9}" type="pres">
      <dgm:prSet presAssocID="{3AACCE86-D1A2-4DBD-868F-D8C4F509730A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A7A033C7-594C-4A1F-90A8-8A06CCC12BE7}" type="pres">
      <dgm:prSet presAssocID="{5A99E731-358A-4A58-BD1E-10482AFEBEE5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EEC65-C8B6-4C73-BE06-F388A906B838}" type="pres">
      <dgm:prSet presAssocID="{4239D034-9D2A-4C5A-A5E5-69EB2BFADA43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C40C44-4F0D-42DC-BF52-F66863CAEBCE}" type="pres">
      <dgm:prSet presAssocID="{FF6BB2B1-A608-437F-B9F9-91DBC7C8B65F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4353F-4F42-4A82-B751-A1395361CFCF}" type="pres">
      <dgm:prSet presAssocID="{945218C8-3D10-47DB-9207-759AB579B86D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24A355-940A-4387-BDD9-9D3FBC8A8BBB}" srcId="{91B3DD8C-CB8F-468F-9800-EE476360603B}" destId="{4239D034-9D2A-4C5A-A5E5-69EB2BFADA43}" srcOrd="2" destOrd="0" parTransId="{42DD40A7-DEE8-451F-8D3A-8E5A1B5B3F3C}" sibTransId="{7D5E55D3-2D4E-493A-9869-497B6F7E3110}"/>
    <dgm:cxn modelId="{2EE62B8E-1B0F-4B0B-8646-4D574933C5C9}" srcId="{91B3DD8C-CB8F-468F-9800-EE476360603B}" destId="{5704C5F8-D93B-4424-9791-7707051A10B8}" srcOrd="0" destOrd="0" parTransId="{0148DB90-2349-453E-A663-01F34D64FB5A}" sibTransId="{3AACCE86-D1A2-4DBD-868F-D8C4F509730A}"/>
    <dgm:cxn modelId="{A71EA4AF-97D5-4A39-A0DB-53DA8C2C23FA}" srcId="{91B3DD8C-CB8F-468F-9800-EE476360603B}" destId="{945218C8-3D10-47DB-9207-759AB579B86D}" srcOrd="4" destOrd="0" parTransId="{05867DCC-43B9-4877-8A5D-60E3F9B145D7}" sibTransId="{6818DB33-0FBB-46CE-BB45-3A3C98B55498}"/>
    <dgm:cxn modelId="{2A58CD65-D5DA-42AB-9468-E9E06CEA8802}" type="presOf" srcId="{945218C8-3D10-47DB-9207-759AB579B86D}" destId="{8014353F-4F42-4A82-B751-A1395361CFCF}" srcOrd="0" destOrd="0" presId="urn:microsoft.com/office/officeart/2005/8/layout/cycle3"/>
    <dgm:cxn modelId="{C2A65B34-CC15-4A05-B3CB-358A65534817}" type="presOf" srcId="{FF6BB2B1-A608-437F-B9F9-91DBC7C8B65F}" destId="{ACC40C44-4F0D-42DC-BF52-F66863CAEBCE}" srcOrd="0" destOrd="0" presId="urn:microsoft.com/office/officeart/2005/8/layout/cycle3"/>
    <dgm:cxn modelId="{552D870B-309F-4B14-A858-93C69D773C56}" type="presOf" srcId="{3AACCE86-D1A2-4DBD-868F-D8C4F509730A}" destId="{5CF32EC5-FC3B-4F29-9752-F1AF5D87A1B9}" srcOrd="0" destOrd="0" presId="urn:microsoft.com/office/officeart/2005/8/layout/cycle3"/>
    <dgm:cxn modelId="{3DAA49E3-78DD-4317-A9B4-4F03EE706B32}" srcId="{91B3DD8C-CB8F-468F-9800-EE476360603B}" destId="{5A99E731-358A-4A58-BD1E-10482AFEBEE5}" srcOrd="1" destOrd="0" parTransId="{D957E37D-D13A-4328-82F1-6BA2310C3FAE}" sibTransId="{D1EFBEBC-C479-4DB2-A821-5DD7F47D8232}"/>
    <dgm:cxn modelId="{05CBEC40-9795-447F-BD9E-596C3621DBD2}" srcId="{91B3DD8C-CB8F-468F-9800-EE476360603B}" destId="{FF6BB2B1-A608-437F-B9F9-91DBC7C8B65F}" srcOrd="3" destOrd="0" parTransId="{8788FE15-141A-4731-82E4-E02B00C31BC2}" sibTransId="{4CBC1A92-95F9-4E1C-BC1C-74898F2B76B6}"/>
    <dgm:cxn modelId="{DFAA102A-59DE-4DAA-B1A0-69101733E654}" type="presOf" srcId="{4239D034-9D2A-4C5A-A5E5-69EB2BFADA43}" destId="{2C4EEC65-C8B6-4C73-BE06-F388A906B838}" srcOrd="0" destOrd="0" presId="urn:microsoft.com/office/officeart/2005/8/layout/cycle3"/>
    <dgm:cxn modelId="{D25F52F2-D377-4F9A-8188-59B403BEBC5E}" type="presOf" srcId="{91B3DD8C-CB8F-468F-9800-EE476360603B}" destId="{1FB32E92-97E5-42FA-AD69-A9322F202F8B}" srcOrd="0" destOrd="0" presId="urn:microsoft.com/office/officeart/2005/8/layout/cycle3"/>
    <dgm:cxn modelId="{D27BBE59-2DCF-43CC-80C4-E44DC87DCF80}" type="presOf" srcId="{5704C5F8-D93B-4424-9791-7707051A10B8}" destId="{3BBEC823-3CC5-4492-9422-12E7CBA4155E}" srcOrd="0" destOrd="0" presId="urn:microsoft.com/office/officeart/2005/8/layout/cycle3"/>
    <dgm:cxn modelId="{6CAA3A70-0E38-4ADC-9C79-EAEC8F39FFEC}" type="presOf" srcId="{5A99E731-358A-4A58-BD1E-10482AFEBEE5}" destId="{A7A033C7-594C-4A1F-90A8-8A06CCC12BE7}" srcOrd="0" destOrd="0" presId="urn:microsoft.com/office/officeart/2005/8/layout/cycle3"/>
    <dgm:cxn modelId="{718F747F-B59C-4035-820E-F91548603935}" type="presParOf" srcId="{1FB32E92-97E5-42FA-AD69-A9322F202F8B}" destId="{41803172-6E36-4CB2-B112-CB7D51E3C791}" srcOrd="0" destOrd="0" presId="urn:microsoft.com/office/officeart/2005/8/layout/cycle3"/>
    <dgm:cxn modelId="{C05F01F1-FA30-46B4-977F-7A540A98E739}" type="presParOf" srcId="{41803172-6E36-4CB2-B112-CB7D51E3C791}" destId="{3BBEC823-3CC5-4492-9422-12E7CBA4155E}" srcOrd="0" destOrd="0" presId="urn:microsoft.com/office/officeart/2005/8/layout/cycle3"/>
    <dgm:cxn modelId="{73D08147-EFD7-4C81-9015-D2719684595A}" type="presParOf" srcId="{41803172-6E36-4CB2-B112-CB7D51E3C791}" destId="{5CF32EC5-FC3B-4F29-9752-F1AF5D87A1B9}" srcOrd="1" destOrd="0" presId="urn:microsoft.com/office/officeart/2005/8/layout/cycle3"/>
    <dgm:cxn modelId="{811F3E56-EB16-4DEA-AB32-E1E42CAEDC78}" type="presParOf" srcId="{41803172-6E36-4CB2-B112-CB7D51E3C791}" destId="{A7A033C7-594C-4A1F-90A8-8A06CCC12BE7}" srcOrd="2" destOrd="0" presId="urn:microsoft.com/office/officeart/2005/8/layout/cycle3"/>
    <dgm:cxn modelId="{43E5B138-7561-4ADE-98FF-C67B60563782}" type="presParOf" srcId="{41803172-6E36-4CB2-B112-CB7D51E3C791}" destId="{2C4EEC65-C8B6-4C73-BE06-F388A906B838}" srcOrd="3" destOrd="0" presId="urn:microsoft.com/office/officeart/2005/8/layout/cycle3"/>
    <dgm:cxn modelId="{F5627F79-68E6-42EB-821D-DCBFC55BEB23}" type="presParOf" srcId="{41803172-6E36-4CB2-B112-CB7D51E3C791}" destId="{ACC40C44-4F0D-42DC-BF52-F66863CAEBCE}" srcOrd="4" destOrd="0" presId="urn:microsoft.com/office/officeart/2005/8/layout/cycle3"/>
    <dgm:cxn modelId="{7DF7C852-29F3-4CDA-8E29-85ABA96B6EC6}" type="presParOf" srcId="{41803172-6E36-4CB2-B112-CB7D51E3C791}" destId="{8014353F-4F42-4A82-B751-A1395361CFC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EB88A17-8FFD-47C7-BBEB-680E6FB8FC56}" type="datetime1">
              <a:rPr lang="ru-RU" smtClean="0"/>
              <a:t>25.03.2025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08324-DD3D-4F0C-A110-C69C3C48FBD3}" type="datetime1">
              <a:rPr lang="ru-RU" smtClean="0"/>
              <a:pPr/>
              <a:t>25.03.2025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C5DA344-5FA2-43F7-9D95-CA56C82B080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5576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444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609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555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515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047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783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62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231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288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298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5DA344-5FA2-43F7-9D95-CA56C82B080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690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634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0721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1661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3143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2131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5883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3753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1405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8911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84904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415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045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852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440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222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799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08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817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74AAEB19-4B49-2801-9B15-7682CDF04C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FD23C3EC-28B3-4644-8BE5-3288734B46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7468" y="486137"/>
            <a:ext cx="5427584" cy="3599727"/>
          </a:xfrm>
        </p:spPr>
        <p:txBody>
          <a:bodyPr rtlCol="0" anchor="b" anchorCtr="0">
            <a:noAutofit/>
          </a:bodyPr>
          <a:lstStyle>
            <a:lvl1pPr algn="l">
              <a:defRPr sz="4400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B64FCBF4-90E6-FFAA-143D-3A01CE5256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24774" y="-6713"/>
            <a:ext cx="6578801" cy="6894576"/>
          </a:xfrm>
          <a:custGeom>
            <a:avLst/>
            <a:gdLst>
              <a:gd name="connsiteX0" fmla="*/ 0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0 w 6613525"/>
              <a:gd name="connsiteY4" fmla="*/ 0 h 6858000"/>
              <a:gd name="connsiteX0" fmla="*/ 1875099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1875099 w 6613525"/>
              <a:gd name="connsiteY4" fmla="*/ 0 h 6858000"/>
              <a:gd name="connsiteX0" fmla="*/ 1840375 w 6578801"/>
              <a:gd name="connsiteY0" fmla="*/ 0 h 6869575"/>
              <a:gd name="connsiteX1" fmla="*/ 6578801 w 6578801"/>
              <a:gd name="connsiteY1" fmla="*/ 0 h 6869575"/>
              <a:gd name="connsiteX2" fmla="*/ 6578801 w 6578801"/>
              <a:gd name="connsiteY2" fmla="*/ 6858000 h 6869575"/>
              <a:gd name="connsiteX3" fmla="*/ 0 w 6578801"/>
              <a:gd name="connsiteY3" fmla="*/ 6869575 h 6869575"/>
              <a:gd name="connsiteX4" fmla="*/ 1840375 w 6578801"/>
              <a:gd name="connsiteY4" fmla="*/ 0 h 686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8801" h="6869575">
                <a:moveTo>
                  <a:pt x="1840375" y="0"/>
                </a:moveTo>
                <a:lnTo>
                  <a:pt x="6578801" y="0"/>
                </a:lnTo>
                <a:lnTo>
                  <a:pt x="6578801" y="6858000"/>
                </a:lnTo>
                <a:lnTo>
                  <a:pt x="0" y="6869575"/>
                </a:lnTo>
                <a:lnTo>
                  <a:pt x="1840375" y="0"/>
                </a:lnTo>
                <a:close/>
              </a:path>
            </a:pathLst>
          </a:custGeom>
        </p:spPr>
        <p:txBody>
          <a:bodyPr tIns="274320" rIns="274320" rtlCol="0">
            <a:normAutofit/>
          </a:bodyPr>
          <a:lstStyle>
            <a:lvl1pPr marL="0" indent="0" algn="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+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BC45A11E-9896-BD8B-8CC6-A79C124D89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B386022B-53D6-6CE0-2093-873FC64A5D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0BD4BD8F-684C-A145-3376-9E69B0E5BE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802775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6E7C1DA9-2A25-EE21-085B-8857DC1AD7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59925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AF236BB3-E567-A8A9-5EC2-BCEF79CFC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59400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D4A87C9F-C765-C63C-951E-70721DDACD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11575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74425665-0C9C-3899-9DB9-ED05D91E26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6812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330405" cy="1325563"/>
          </a:xfrm>
        </p:spPr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137059"/>
            <a:ext cx="2816352" cy="3986246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8" name="Местозаполнитель таблицы 7">
            <a:extLst>
              <a:ext uri="{FF2B5EF4-FFF2-40B4-BE49-F238E27FC236}">
                <a16:creationId xmlns:a16="http://schemas.microsoft.com/office/drawing/2014/main" xmlns="" id="{423FEB60-8FB5-7F10-EDD7-8AB4B3139EF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109014" y="2137059"/>
            <a:ext cx="7059592" cy="398624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dirty="0"/>
            </a:lvl1pPr>
          </a:lstStyle>
          <a:p>
            <a:pPr rtl="0"/>
            <a:r>
              <a:rPr lang="ru-RU" noProof="0" dirty="0"/>
              <a:t>Щелкните значок, чтобы добавить таблицу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4ADA34-82FD-4BF1-AEA8-F535C18F9BCC}" type="datetime1">
              <a:rPr lang="ru-RU" noProof="0" smtClean="0"/>
              <a:t>25.03.2025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 содержимого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949C8ABD-000F-7A94-A7B0-9589F4FEFD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3DC3A554-E5A9-B3CB-913D-45DBFBA79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4E3A8DF3-F55A-2494-C55D-8FB94BBC6A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802775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779DC86E-6F8A-B036-5CB2-AA8A79837F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59925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B9E0C03-C633-9356-4E28-678BAB7AE0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59400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20C8A4F7-6C4C-719B-298F-3B81223D1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11575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2E7E5D8B-D6BC-19AE-C0C9-249A556170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6812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xmlns="" id="{7A6C5266-7ECA-B150-2C0F-8670F43AC82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8200" y="1987669"/>
            <a:ext cx="6974711" cy="4297679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800"/>
            </a:lvl2pPr>
            <a:lvl3pPr>
              <a:spcBef>
                <a:spcPts val="1000"/>
              </a:spcBef>
              <a:spcAft>
                <a:spcPts val="500"/>
              </a:spcAft>
              <a:defRPr sz="1800"/>
            </a:lvl3pPr>
            <a:lvl4pPr>
              <a:spcBef>
                <a:spcPts val="1000"/>
              </a:spcBef>
              <a:spcAft>
                <a:spcPts val="500"/>
              </a:spcAft>
              <a:defRPr sz="1800"/>
            </a:lvl4pPr>
            <a:lvl5pPr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17085" y="1987670"/>
            <a:ext cx="3436716" cy="429768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BB5977-0A28-4AB9-98DC-E6F33870A0AF}" type="datetime1">
              <a:rPr lang="ru-RU" noProof="0" smtClean="0"/>
              <a:t>25.03.2025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37588714-FE55-FCEF-78C2-2A4D11ECD7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BAF6BF02-4CD8-261B-BE58-05677EB947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61AF1F17-7A1F-BCA2-15C0-417928B4E7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802775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FF0ADE0B-D150-E72B-EE9A-E5EFDBC6F0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59925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ABBCDD5A-A3C4-DF4F-74AD-CAF0F465BD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59400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49430AE4-C878-DFAB-EDA5-36B97176DE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11575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F61487B2-0348-2FFC-03FB-6508B6FD36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6812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8" name="Таблица 7">
            <a:extLst>
              <a:ext uri="{FF2B5EF4-FFF2-40B4-BE49-F238E27FC236}">
                <a16:creationId xmlns:a16="http://schemas.microsoft.com/office/drawing/2014/main" xmlns="" id="{0CEAFE70-86D3-8690-31CA-F9A1FBA494D0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838199" y="2125262"/>
            <a:ext cx="10515600" cy="36759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таблицу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261BD0-E7BF-49DD-9A22-152A48698AC6}" type="datetime1">
              <a:rPr lang="ru-RU" noProof="0" smtClean="0"/>
              <a:t>25.03.2025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11843C0D-8C0B-0B3C-7014-7B7217C008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F7B715CF-E60F-DDAE-369E-BCC2CE4FF9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BD8F5F-4228-6BB9-5EA6-5535908982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9F721F95-97C0-7151-B9F6-C088CEA1A7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978AD50A-9C6A-454B-0CAD-EAB5184401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10" y="0"/>
            <a:ext cx="7816995" cy="6858000"/>
          </a:xfrm>
          <a:custGeom>
            <a:avLst/>
            <a:gdLst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0 w 7813675"/>
              <a:gd name="connsiteY3" fmla="*/ 6903720 h 6903720"/>
              <a:gd name="connsiteX4" fmla="*/ 0 w 7813675"/>
              <a:gd name="connsiteY4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798854 w 7813675"/>
              <a:gd name="connsiteY3" fmla="*/ 686716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7803"/>
              <a:gd name="connsiteX1" fmla="*/ 7813675 w 7813675"/>
              <a:gd name="connsiteY1" fmla="*/ 0 h 6907803"/>
              <a:gd name="connsiteX2" fmla="*/ 7813675 w 7813675"/>
              <a:gd name="connsiteY2" fmla="*/ 6903720 h 6907803"/>
              <a:gd name="connsiteX3" fmla="*/ 809014 w 7813675"/>
              <a:gd name="connsiteY3" fmla="*/ 6907803 h 6907803"/>
              <a:gd name="connsiteX4" fmla="*/ 0 w 7813675"/>
              <a:gd name="connsiteY4" fmla="*/ 6903720 h 6907803"/>
              <a:gd name="connsiteX5" fmla="*/ 0 w 7813675"/>
              <a:gd name="connsiteY5" fmla="*/ 0 h 6907803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8748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8748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9891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740434 w 7813675"/>
              <a:gd name="connsiteY3" fmla="*/ 689891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7385"/>
              <a:gd name="connsiteX1" fmla="*/ 7813675 w 7813675"/>
              <a:gd name="connsiteY1" fmla="*/ 0 h 6907385"/>
              <a:gd name="connsiteX2" fmla="*/ 7813675 w 7813675"/>
              <a:gd name="connsiteY2" fmla="*/ 6903720 h 6907385"/>
              <a:gd name="connsiteX3" fmla="*/ 6359380 w 7813675"/>
              <a:gd name="connsiteY3" fmla="*/ 6907385 h 6907385"/>
              <a:gd name="connsiteX4" fmla="*/ 740434 w 7813675"/>
              <a:gd name="connsiteY4" fmla="*/ 6898913 h 6907385"/>
              <a:gd name="connsiteX5" fmla="*/ 0 w 7813675"/>
              <a:gd name="connsiteY5" fmla="*/ 6903720 h 6907385"/>
              <a:gd name="connsiteX6" fmla="*/ 0 w 7813675"/>
              <a:gd name="connsiteY6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3320 w 7816995"/>
              <a:gd name="connsiteY5" fmla="*/ 690372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2899555 w 7816995"/>
              <a:gd name="connsiteY2" fmla="*/ 464820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16995" h="6907385">
                <a:moveTo>
                  <a:pt x="3320" y="0"/>
                </a:moveTo>
                <a:lnTo>
                  <a:pt x="7816995" y="0"/>
                </a:lnTo>
                <a:lnTo>
                  <a:pt x="2899555" y="4648200"/>
                </a:lnTo>
                <a:lnTo>
                  <a:pt x="6362700" y="6907385"/>
                </a:lnTo>
                <a:lnTo>
                  <a:pt x="743754" y="6898913"/>
                </a:lnTo>
                <a:lnTo>
                  <a:pt x="2876060" y="4644390"/>
                </a:lnTo>
                <a:cubicBezTo>
                  <a:pt x="1610033" y="3689302"/>
                  <a:pt x="1117437" y="3324763"/>
                  <a:pt x="0" y="2510645"/>
                </a:cubicBezTo>
                <a:cubicBezTo>
                  <a:pt x="1107" y="1673763"/>
                  <a:pt x="2213" y="836882"/>
                  <a:pt x="3320" y="0"/>
                </a:cubicBezTo>
                <a:close/>
              </a:path>
            </a:pathLst>
          </a:custGeom>
          <a:solidFill>
            <a:schemeClr val="tx2"/>
          </a:solidFill>
          <a:ln w="22225">
            <a:noFill/>
          </a:ln>
        </p:spPr>
        <p:txBody>
          <a:bodyPr lIns="274320" tIns="274320" rtlCol="0">
            <a:normAutofit/>
          </a:bodyPr>
          <a:lstStyle>
            <a:lvl1pPr marL="0" indent="0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92" y="731562"/>
            <a:ext cx="4902843" cy="3526778"/>
          </a:xfrm>
          <a:noFill/>
        </p:spPr>
        <p:txBody>
          <a:bodyPr rtlCol="0" anchor="b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80992" y="4373217"/>
            <a:ext cx="4902843" cy="1753221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10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10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10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845E-55F3-42D2-890F-F742B3DFC228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14F5-1D37-4127-AB0E-86551B6A5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064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845E-55F3-42D2-890F-F742B3DFC228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14F5-1D37-4127-AB0E-86551B6A5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950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845E-55F3-42D2-890F-F742B3DFC228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14F5-1D37-4127-AB0E-86551B6A5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214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845E-55F3-42D2-890F-F742B3DFC228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14F5-1D37-4127-AB0E-86551B6A5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632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845E-55F3-42D2-890F-F742B3DFC228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14F5-1D37-4127-AB0E-86551B6A5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878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845E-55F3-42D2-890F-F742B3DFC228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14F5-1D37-4127-AB0E-86551B6A5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78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>
            <a:extLst>
              <a:ext uri="{FF2B5EF4-FFF2-40B4-BE49-F238E27FC236}">
                <a16:creationId xmlns:a16="http://schemas.microsoft.com/office/drawing/2014/main" xmlns="" id="{E1BBEEFE-AE8A-8083-54B6-DBE9BC0E9F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42863" y="0"/>
            <a:ext cx="4658392" cy="6858000"/>
          </a:xfrm>
          <a:custGeom>
            <a:avLst/>
            <a:gdLst>
              <a:gd name="connsiteX0" fmla="*/ 0 w 4658392"/>
              <a:gd name="connsiteY0" fmla="*/ 0 h 6858000"/>
              <a:gd name="connsiteX1" fmla="*/ 4658392 w 4658392"/>
              <a:gd name="connsiteY1" fmla="*/ 0 h 6858000"/>
              <a:gd name="connsiteX2" fmla="*/ 2820797 w 4658392"/>
              <a:gd name="connsiteY2" fmla="*/ 6858000 h 6858000"/>
              <a:gd name="connsiteX3" fmla="*/ 0 w 4658392"/>
              <a:gd name="connsiteY3" fmla="*/ 6858000 h 6858000"/>
              <a:gd name="connsiteX4" fmla="*/ 0 w 46583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8392" h="6858000">
                <a:moveTo>
                  <a:pt x="0" y="0"/>
                </a:moveTo>
                <a:lnTo>
                  <a:pt x="4658392" y="0"/>
                </a:lnTo>
                <a:lnTo>
                  <a:pt x="282079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E64FF31D-04D7-B1F4-53B1-AA4170602E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9F040EF-92FF-AEA1-BBA6-A4B739E119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CA59A84-C321-FDF9-555F-1FB322EBBC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9286"/>
            <a:ext cx="3200400" cy="5617193"/>
          </a:xfrm>
        </p:spPr>
        <p:txBody>
          <a:bodyPr rtlCol="0">
            <a:noAutofit/>
          </a:bodyPr>
          <a:lstStyle/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3412" y="509286"/>
            <a:ext cx="4328932" cy="5617194"/>
          </a:xfrm>
        </p:spPr>
        <p:txBody>
          <a:bodyPr rtlCol="0" anchor="ctr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/>
            </a:lvl1pPr>
            <a:lvl2pPr marL="457200" indent="0">
              <a:lnSpc>
                <a:spcPct val="150000"/>
              </a:lnSpc>
              <a:spcBef>
                <a:spcPts val="1000"/>
              </a:spcBef>
              <a:buNone/>
              <a:defRPr sz="1600"/>
            </a:lvl2pPr>
            <a:lvl3pPr marL="914400" indent="0">
              <a:lnSpc>
                <a:spcPct val="150000"/>
              </a:lnSpc>
              <a:spcBef>
                <a:spcPts val="1000"/>
              </a:spcBef>
              <a:buNone/>
              <a:defRPr sz="1400"/>
            </a:lvl3pPr>
            <a:lvl4pPr marL="1371600" indent="0">
              <a:lnSpc>
                <a:spcPct val="150000"/>
              </a:lnSpc>
              <a:spcBef>
                <a:spcPts val="1000"/>
              </a:spcBef>
              <a:buNone/>
              <a:defRPr sz="1200"/>
            </a:lvl4pPr>
            <a:lvl5pPr marL="1828800" indent="0">
              <a:lnSpc>
                <a:spcPct val="150000"/>
              </a:lnSpc>
              <a:spcBef>
                <a:spcPts val="1000"/>
              </a:spcBef>
              <a:buNone/>
              <a:defRPr sz="12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760CD5A6-A0E4-A658-65B1-0D6C0533166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548813" y="-22860"/>
            <a:ext cx="2651760" cy="6903720"/>
          </a:xfrm>
        </p:spPr>
        <p:txBody>
          <a:bodyPr lIns="182880" tIns="274320" rIns="182880"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3D3A09-8B2A-4EA5-ABC6-B2E051E1EA02}" type="datetime1">
              <a:rPr lang="ru-RU" noProof="0" smtClean="0"/>
              <a:t>25.03.2025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845E-55F3-42D2-890F-F742B3DFC228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14F5-1D37-4127-AB0E-86551B6A5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772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845E-55F3-42D2-890F-F742B3DFC228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14F5-1D37-4127-AB0E-86551B6A5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17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845E-55F3-42D2-890F-F742B3DFC228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14F5-1D37-4127-AB0E-86551B6A5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13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845E-55F3-42D2-890F-F742B3DFC228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14F5-1D37-4127-AB0E-86551B6A5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00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845E-55F3-42D2-890F-F742B3DFC228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14F5-1D37-4127-AB0E-86551B6A5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59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одержимое +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BC45A11E-9896-BD8B-8CC6-A79C124D89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B386022B-53D6-6CE0-2093-873FC64A5D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0BD4BD8F-684C-A145-3376-9E69B0E5BE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802775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6E7C1DA9-2A25-EE21-085B-8857DC1AD7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59925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AF236BB3-E567-A8A9-5EC2-BCEF79CFC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59400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D4A87C9F-C765-C63C-951E-70721DDACD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11575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74425665-0C9C-3899-9DB9-ED05D91E26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6812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330405" cy="1325563"/>
          </a:xfrm>
        </p:spPr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137059"/>
            <a:ext cx="2816352" cy="3986246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8" name="Местозаполнитель таблицы 7">
            <a:extLst>
              <a:ext uri="{FF2B5EF4-FFF2-40B4-BE49-F238E27FC236}">
                <a16:creationId xmlns:a16="http://schemas.microsoft.com/office/drawing/2014/main" xmlns="" id="{423FEB60-8FB5-7F10-EDD7-8AB4B3139EF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109014" y="2137059"/>
            <a:ext cx="7059592" cy="398624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dirty="0"/>
            </a:lvl1pPr>
          </a:lstStyle>
          <a:p>
            <a:pPr rtl="0"/>
            <a:r>
              <a:rPr lang="ru-RU" noProof="0" dirty="0"/>
              <a:t>Щелкните значок, чтобы добавить таблицу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4ADA34-82FD-4BF1-AEA8-F535C18F9BCC}" type="datetime1">
              <a:rPr lang="ru-RU" noProof="0" smtClean="0"/>
              <a:t>25.03.2025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8537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C6EC6AF9-CC07-5258-9160-8C6391530C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BC6DCCE-3025-75FB-9405-8D51DCD63D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7516CCC3-736F-49AC-F079-9A090DAA81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33BF578A-ADDB-6713-E5AD-0FF27EDC2E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076C4EAC-BBDE-1963-BD72-3BD2A47DC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43671"/>
            <a:ext cx="9144000" cy="3361254"/>
          </a:xfrm>
        </p:spPr>
        <p:txBody>
          <a:bodyPr rtlCol="0" anchor="b">
            <a:noAutofit/>
          </a:bodyPr>
          <a:lstStyle>
            <a:lvl1pPr algn="ctr">
              <a:defRPr sz="44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E592AF4F-2F83-7005-B3AC-6FCC7FB19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7620" y="4766434"/>
            <a:ext cx="12207240" cy="2121408"/>
          </a:xfrm>
        </p:spPr>
        <p:txBody>
          <a:bodyPr rtlCol="0">
            <a:no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2984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подзаголовок +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83CF0EA4-D201-44E7-3558-D05CB4233E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7A643EA3-ACAA-539C-A041-266A895A2B1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1681E18B-2347-8DB6-2A7F-3EAC100A41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72" y="528320"/>
            <a:ext cx="5028566" cy="3354992"/>
          </a:xfrm>
        </p:spPr>
        <p:txBody>
          <a:bodyPr rtlCol="0" anchor="b">
            <a:noAutofit/>
          </a:bodyPr>
          <a:lstStyle>
            <a:lvl1pPr algn="l">
              <a:defRPr sz="4400"/>
            </a:lvl1pPr>
          </a:lstStyle>
          <a:p>
            <a:pPr rtl="0"/>
            <a:endParaRPr lang="ru-RU" noProof="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72" y="4027992"/>
            <a:ext cx="5028565" cy="1894972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Подзаголовок слайда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xmlns="" id="{AA872EE9-FDFB-95A7-3547-DCAA0B51FE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57326" y="-11576"/>
            <a:ext cx="4946249" cy="6903720"/>
          </a:xfrm>
          <a:custGeom>
            <a:avLst/>
            <a:gdLst>
              <a:gd name="connsiteX0" fmla="*/ 0 w 4977139"/>
              <a:gd name="connsiteY0" fmla="*/ 0 h 6858000"/>
              <a:gd name="connsiteX1" fmla="*/ 4977139 w 4977139"/>
              <a:gd name="connsiteY1" fmla="*/ 0 h 6858000"/>
              <a:gd name="connsiteX2" fmla="*/ 4977139 w 4977139"/>
              <a:gd name="connsiteY2" fmla="*/ 6858000 h 6858000"/>
              <a:gd name="connsiteX3" fmla="*/ 0 w 4977139"/>
              <a:gd name="connsiteY3" fmla="*/ 6858000 h 6858000"/>
              <a:gd name="connsiteX4" fmla="*/ 0 w 4977139"/>
              <a:gd name="connsiteY4" fmla="*/ 0 h 6858000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58000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92724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7139" h="6892724">
                <a:moveTo>
                  <a:pt x="0" y="0"/>
                </a:moveTo>
                <a:lnTo>
                  <a:pt x="4977139" y="0"/>
                </a:lnTo>
                <a:lnTo>
                  <a:pt x="4977139" y="6892724"/>
                </a:lnTo>
                <a:lnTo>
                  <a:pt x="1863524" y="6892724"/>
                </a:lnTo>
                <a:lnTo>
                  <a:pt x="0" y="0"/>
                </a:lnTo>
                <a:close/>
              </a:path>
            </a:pathLst>
          </a:custGeom>
        </p:spPr>
        <p:txBody>
          <a:bodyPr tIns="274320" rIns="274320" rtlCol="0">
            <a:normAutofit/>
          </a:bodyPr>
          <a:lstStyle>
            <a:lvl1pPr marL="0" indent="0" algn="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92418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66CBD635-4863-B127-5668-D2C7DA8CDE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A1629720-DD91-8012-686D-AABA439870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0911820" y="0"/>
            <a:ext cx="913577" cy="68580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0117" y="185195"/>
            <a:ext cx="6930838" cy="1505493"/>
          </a:xfrm>
        </p:spPr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1FB27827-7491-B1C2-D9C5-975A9FF66E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8788" y="-22860"/>
            <a:ext cx="3291840" cy="6903720"/>
          </a:xfrm>
        </p:spPr>
        <p:txBody>
          <a:bodyPr lIns="182880" tIns="274320" rIns="182880"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xmlns="" id="{7D4D4555-A25D-09B6-36AF-5977189F2DD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70116" y="2022395"/>
            <a:ext cx="6941703" cy="4297680"/>
          </a:xfrm>
        </p:spPr>
        <p:txBody>
          <a:bodyPr rtlCol="0">
            <a:normAutofit/>
          </a:bodyPr>
          <a:lstStyle>
            <a:lvl1pPr marL="228600" indent="-228600">
              <a:spcBef>
                <a:spcPts val="1000"/>
              </a:spcBef>
              <a:spcAft>
                <a:spcPts val="1500"/>
              </a:spcAft>
              <a:buFont typeface="Arial" panose="020B0604020202020204" pitchFamily="34" charset="0"/>
              <a:buChar char="•"/>
              <a:defRPr sz="1800"/>
            </a:lvl1pPr>
            <a:lvl2pPr>
              <a:spcBef>
                <a:spcPts val="1000"/>
              </a:spcBef>
              <a:spcAft>
                <a:spcPts val="1500"/>
              </a:spcAft>
              <a:defRPr sz="1800"/>
            </a:lvl2pPr>
            <a:lvl3pPr>
              <a:spcBef>
                <a:spcPts val="1000"/>
              </a:spcBef>
              <a:spcAft>
                <a:spcPts val="1500"/>
              </a:spcAft>
              <a:defRPr sz="1800"/>
            </a:lvl3pPr>
            <a:lvl4pPr>
              <a:spcBef>
                <a:spcPts val="1000"/>
              </a:spcBef>
              <a:spcAft>
                <a:spcPts val="1500"/>
              </a:spcAft>
              <a:defRPr sz="1800"/>
            </a:lvl4pPr>
            <a:lvl5pPr>
              <a:spcBef>
                <a:spcPts val="1000"/>
              </a:spcBef>
              <a:spcAft>
                <a:spcPts val="1500"/>
              </a:spcAft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10">
            <a:extLst>
              <a:ext uri="{FF2B5EF4-FFF2-40B4-BE49-F238E27FC236}">
                <a16:creationId xmlns:a16="http://schemas.microsoft.com/office/drawing/2014/main" xmlns="" id="{C4293765-78A6-5206-26C2-E8817B2834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7470792" cy="6858000"/>
          </a:xfrm>
          <a:custGeom>
            <a:avLst/>
            <a:gdLst>
              <a:gd name="connsiteX0" fmla="*/ 0 w 7470792"/>
              <a:gd name="connsiteY0" fmla="*/ 0 h 6858000"/>
              <a:gd name="connsiteX1" fmla="*/ 7470792 w 7470792"/>
              <a:gd name="connsiteY1" fmla="*/ 0 h 6858000"/>
              <a:gd name="connsiteX2" fmla="*/ 5633197 w 7470792"/>
              <a:gd name="connsiteY2" fmla="*/ 6858000 h 6858000"/>
              <a:gd name="connsiteX3" fmla="*/ 0 w 74707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70792" h="6858000">
                <a:moveTo>
                  <a:pt x="0" y="0"/>
                </a:moveTo>
                <a:lnTo>
                  <a:pt x="7470792" y="0"/>
                </a:lnTo>
                <a:lnTo>
                  <a:pt x="56331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>
              <a:ln>
                <a:noFill/>
              </a:ln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BB4E351F-7451-86A3-5271-0D00B9EFA6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CA860223-A40E-30ED-6832-0825A930B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00B6907E-F17B-783E-D454-DFC62D0977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26B12211-7E94-9534-6F2D-2AFD2EBE36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36580245-E985-EC3F-9385-D0F517F0C1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B75A82A3-E3DF-978F-4BD7-10E0F1075B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9EDC40AE-D1CB-7535-22E2-E6D910FB82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685800"/>
            <a:ext cx="9144000" cy="3136738"/>
          </a:xfrm>
        </p:spPr>
        <p:txBody>
          <a:bodyPr rtlCol="0" anchor="b">
            <a:noAutofit/>
          </a:bodyPr>
          <a:lstStyle>
            <a:lvl1pPr algn="ctr">
              <a:defRPr sz="44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78800"/>
            <a:ext cx="9144000" cy="196596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Подзаголовок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одержимого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59E49FCE-658C-FF5A-6405-3D10F1AC1B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903C516-D418-5E3E-1E4E-1DF8464338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D7BF5B15-0E8A-A82C-6E9C-FCF3FBAAD4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354B33CA-9490-C8E1-FE4F-06367AF292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5586824F-3198-FE44-5A4A-70312048DA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5058CD71-6E97-B6A9-11B6-867ED408DE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1E9FDAA6-BDE8-D6C3-17CD-F87BFB54F5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xmlns="" id="{42A0738D-E9A9-14B7-4739-62E402B0C2D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4961" y="2032663"/>
            <a:ext cx="4463005" cy="406749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xmlns="" id="{A766D4CB-8BCE-C6EE-EF57-A8A819EBD36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41720" y="2032663"/>
            <a:ext cx="5212080" cy="406749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D972B9-D29C-4410-9572-A3CF43EFF749}" type="datetime1">
              <a:rPr lang="ru-RU" noProof="0" smtClean="0"/>
              <a:t>25.03.2025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 содержимого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FDD9208B-0FD2-A7E3-5202-0F18392AE4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004010E2-9C6F-C582-1E3A-F5D43D0FFB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B3D2B8AF-94DE-C211-EAE7-0971C111BE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A247A2AC-F284-077E-9A14-EB7D1DE627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A0E91F1F-5151-2442-2B89-CE0AB11785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3FBD82AC-3C5B-819E-E0FF-157D74B84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7F299648-2E6E-FA0D-85E4-8884BE34A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xmlns="" id="{07BD0263-5D42-E696-F170-1F9CF5FF2A7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199" y="2078963"/>
            <a:ext cx="3435628" cy="4067492"/>
          </a:xfrm>
        </p:spPr>
        <p:txBody>
          <a:bodyPr rtlCol="0">
            <a:normAutofit/>
          </a:bodyPr>
          <a:lstStyle>
            <a:lvl1pPr marL="457200" indent="-457200">
              <a:spcBef>
                <a:spcPts val="1000"/>
              </a:spcBef>
              <a:spcAft>
                <a:spcPts val="500"/>
              </a:spcAft>
              <a:buFont typeface="+mj-lt"/>
              <a:buAutoNum type="arabicPeriod"/>
              <a:defRPr sz="1800"/>
            </a:lvl1pPr>
            <a:lvl2pPr marL="914400" indent="-457200">
              <a:spcBef>
                <a:spcPts val="1000"/>
              </a:spcBef>
              <a:spcAft>
                <a:spcPts val="500"/>
              </a:spcAft>
              <a:buFont typeface="+mj-lt"/>
              <a:buAutoNum type="alphaLcPeriod"/>
              <a:defRPr sz="1800"/>
            </a:lvl2pPr>
            <a:lvl3pPr marL="1371600" indent="-457200">
              <a:spcBef>
                <a:spcPts val="1000"/>
              </a:spcBef>
              <a:spcAft>
                <a:spcPts val="500"/>
              </a:spcAft>
              <a:buFont typeface="+mj-lt"/>
              <a:buAutoNum type="arabicParenR"/>
              <a:defRPr sz="1800"/>
            </a:lvl3pPr>
            <a:lvl4pPr marL="1828800" indent="-457200">
              <a:spcBef>
                <a:spcPts val="1000"/>
              </a:spcBef>
              <a:spcAft>
                <a:spcPts val="500"/>
              </a:spcAft>
              <a:buFont typeface="+mj-lt"/>
              <a:buAutoNum type="alphaLcParenR"/>
              <a:defRPr sz="1800"/>
            </a:lvl4pPr>
            <a:lvl5pPr marL="2228850" indent="-457200">
              <a:spcBef>
                <a:spcPts val="1000"/>
              </a:spcBef>
              <a:spcAft>
                <a:spcPts val="500"/>
              </a:spcAft>
              <a:buFont typeface="+mj-lt"/>
              <a:buAutoNum type="romanLcPeriod"/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xmlns="" id="{1BEE7174-135F-6F9F-11B9-3C3F2F9CDEA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65539" y="2087315"/>
            <a:ext cx="6007261" cy="406749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E0F14A-E99F-4269-9F1E-1866BA5B80FE}" type="datetime1">
              <a:rPr lang="ru-RU" noProof="0" smtClean="0"/>
              <a:t>25.03.2025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+ рисунок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700B3A65-BB60-F2B4-4CF4-19A7C53F18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3F1DB8D5-B954-BFC9-C8D8-F0491CCBE2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5507D69F-27D7-2C68-A17D-3F1399C8BE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6645965" cy="1325563"/>
          </a:xfrm>
        </p:spPr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2055813"/>
            <a:ext cx="5781261" cy="406749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BC013AD6-0EF3-2B25-DDBD-2DF706123A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66991" y="-22860"/>
            <a:ext cx="4625008" cy="690372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690398-C035-4147-AA8E-E91FCBDCC4C1}" type="datetime1">
              <a:rPr lang="ru-RU" noProof="0" smtClean="0"/>
              <a:t>25.03.2025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954AD8BA-12A1-40A0-B5A6-C36392043198}" type="datetime1">
              <a:rPr lang="ru-RU" noProof="0" smtClean="0"/>
              <a:t>25.03.2025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8" r:id="rId3"/>
    <p:sldLayoutId id="2147483659" r:id="rId4"/>
    <p:sldLayoutId id="2147483650" r:id="rId5"/>
    <p:sldLayoutId id="2147483649" r:id="rId6"/>
    <p:sldLayoutId id="2147483662" r:id="rId7"/>
    <p:sldLayoutId id="2147483663" r:id="rId8"/>
    <p:sldLayoutId id="2147483652" r:id="rId9"/>
    <p:sldLayoutId id="2147483666" r:id="rId10"/>
    <p:sldLayoutId id="2147483664" r:id="rId11"/>
    <p:sldLayoutId id="2147483665" r:id="rId12"/>
    <p:sldLayoutId id="214748366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1" kern="1200" cap="all" baseline="0">
          <a:solidFill>
            <a:schemeClr val="accent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B845E-55F3-42D2-890F-F742B3DFC228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414F5-1D37-4127-AB0E-86551B6A5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60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6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jpg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jp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5.wmv"/><Relationship Id="rId1" Type="http://schemas.microsoft.com/office/2007/relationships/media" Target="../media/media5.wmv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6.wmv"/><Relationship Id="rId1" Type="http://schemas.microsoft.com/office/2007/relationships/media" Target="../media/media6.wmv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5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7.wmv"/><Relationship Id="rId1" Type="http://schemas.microsoft.com/office/2007/relationships/media" Target="../media/media7.wmv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8.wmv"/><Relationship Id="rId1" Type="http://schemas.microsoft.com/office/2007/relationships/media" Target="../media/media8.wmv"/><Relationship Id="rId5" Type="http://schemas.openxmlformats.org/officeDocument/2006/relationships/image" Target="../media/image64.jpeg"/><Relationship Id="rId4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0A428988-D2E8-4DE7-8A09-6D0F71FF17AE}"/>
              </a:ext>
            </a:extLst>
          </p:cNvPr>
          <p:cNvSpPr/>
          <p:nvPr/>
        </p:nvSpPr>
        <p:spPr>
          <a:xfrm>
            <a:off x="655939" y="1747558"/>
            <a:ext cx="5538216" cy="22773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6FEC93CF-2672-7D78-F278-58C5E012E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080" y="1747558"/>
            <a:ext cx="5771933" cy="2203424"/>
          </a:xfrm>
        </p:spPr>
        <p:txBody>
          <a:bodyPr rtlCol="0"/>
          <a:lstStyle/>
          <a:p>
            <a:pPr algn="ctr"/>
            <a:r>
              <a:rPr lang="ru-RU" sz="3200" dirty="0"/>
              <a:t/>
            </a:r>
            <a:br>
              <a:rPr lang="ru-RU" sz="3200" dirty="0"/>
            </a:br>
            <a:r>
              <a:rPr lang="ru-RU" sz="2800" i="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i="0" dirty="0" err="1">
                <a:latin typeface="Arial" panose="020B0604020202020204" pitchFamily="34" charset="0"/>
                <a:cs typeface="Arial" panose="020B0604020202020204" pitchFamily="34" charset="0"/>
              </a:rPr>
              <a:t>Йохокуб</a:t>
            </a:r>
            <a:r>
              <a:rPr lang="ru-RU" sz="2800" i="0" dirty="0">
                <a:latin typeface="Arial" panose="020B0604020202020204" pitchFamily="34" charset="0"/>
                <a:cs typeface="Arial" panose="020B0604020202020204" pitchFamily="34" charset="0"/>
              </a:rPr>
              <a:t>» как средство развития первичных инженерно-технических и конструкторских навыков дошкольников</a:t>
            </a:r>
            <a:endParaRPr lang="ru" sz="32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0E286ACE-713F-49DA-B496-6BAFB0431A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" t="-266" r="24" b="15"/>
          <a:stretch/>
        </p:blipFill>
        <p:spPr>
          <a:xfrm>
            <a:off x="5613199" y="-18288"/>
            <a:ext cx="6578801" cy="6894576"/>
          </a:xfr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D020B50A-69ED-4A3F-A2AA-265B0494FF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73915">
            <a:off x="5085588" y="4824040"/>
            <a:ext cx="2880360" cy="877824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242D8FC-3F45-4860-A097-8EE6A989F301}"/>
              </a:ext>
            </a:extLst>
          </p:cNvPr>
          <p:cNvSpPr/>
          <p:nvPr/>
        </p:nvSpPr>
        <p:spPr>
          <a:xfrm>
            <a:off x="420624" y="6144768"/>
            <a:ext cx="4782312" cy="4206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Подготовили: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Бисник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А.В.,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Дидюлина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Н.В.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49FE961-70F0-4C6B-B09F-5EA4C9AFF0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357"/>
            <a:ext cx="1779196" cy="1549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8994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65D5793-E9BE-4AF8-BF53-D7F759C7CF02}"/>
              </a:ext>
            </a:extLst>
          </p:cNvPr>
          <p:cNvSpPr/>
          <p:nvPr/>
        </p:nvSpPr>
        <p:spPr>
          <a:xfrm>
            <a:off x="1024128" y="694944"/>
            <a:ext cx="5998464" cy="157276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38" y="676021"/>
            <a:ext cx="5708905" cy="1325563"/>
          </a:xfrm>
          <a:noFill/>
        </p:spPr>
        <p:txBody>
          <a:bodyPr rtlCol="0"/>
          <a:lstStyle/>
          <a:p>
            <a:pPr algn="ctr"/>
            <a:r>
              <a:rPr lang="ru-RU" sz="2800" i="0" dirty="0">
                <a:latin typeface="Arial" panose="020B0604020202020204" pitchFamily="34" charset="0"/>
                <a:cs typeface="Arial" panose="020B0604020202020204" pitchFamily="34" charset="0"/>
              </a:rPr>
              <a:t>Интеграция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другими областями знаний</a:t>
            </a:r>
            <a:endParaRPr lang="ru-RU" sz="2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335545C4-6755-43E8-9E0D-3CE591194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580" y="2973388"/>
            <a:ext cx="6516028" cy="406749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Конструирование: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Стройте дома, машины, замки.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C38D2BC-49DC-48F9-8B6D-8AB438C9B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368" y="100584"/>
            <a:ext cx="4340350" cy="65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4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DAF6831-CCBA-449F-946B-B281A0B78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142" y="3248598"/>
            <a:ext cx="5259063" cy="350775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65D5793-E9BE-4AF8-BF53-D7F759C7CF02}"/>
              </a:ext>
            </a:extLst>
          </p:cNvPr>
          <p:cNvSpPr/>
          <p:nvPr/>
        </p:nvSpPr>
        <p:spPr>
          <a:xfrm>
            <a:off x="1024128" y="694944"/>
            <a:ext cx="5998464" cy="157276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38" y="676021"/>
            <a:ext cx="5708905" cy="1325563"/>
          </a:xfrm>
          <a:noFill/>
        </p:spPr>
        <p:txBody>
          <a:bodyPr rtlCol="0"/>
          <a:lstStyle/>
          <a:p>
            <a:pPr algn="ctr"/>
            <a:r>
              <a:rPr lang="ru-RU" sz="2800" i="0" dirty="0">
                <a:latin typeface="Arial" panose="020B0604020202020204" pitchFamily="34" charset="0"/>
                <a:cs typeface="Arial" panose="020B0604020202020204" pitchFamily="34" charset="0"/>
              </a:rPr>
              <a:t>Интеграция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другими областями знаний</a:t>
            </a:r>
            <a:endParaRPr lang="ru-RU" sz="2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335545C4-6755-43E8-9E0D-3CE591194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580" y="2973388"/>
            <a:ext cx="6516028" cy="406749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Искусство: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Украшайте свои модели, создавая уникальные композиции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B934D2B-3C62-4AA7-BF11-F06765205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960" y="534988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0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65D5793-E9BE-4AF8-BF53-D7F759C7CF02}"/>
              </a:ext>
            </a:extLst>
          </p:cNvPr>
          <p:cNvSpPr/>
          <p:nvPr/>
        </p:nvSpPr>
        <p:spPr>
          <a:xfrm>
            <a:off x="893362" y="676021"/>
            <a:ext cx="5998464" cy="157276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142" y="676021"/>
            <a:ext cx="5708905" cy="1325563"/>
          </a:xfrm>
          <a:noFill/>
        </p:spPr>
        <p:txBody>
          <a:bodyPr rtlCol="0"/>
          <a:lstStyle/>
          <a:p>
            <a:pPr algn="ctr"/>
            <a:r>
              <a:rPr lang="ru-RU" sz="2800" i="0" dirty="0">
                <a:latin typeface="Arial" panose="020B0604020202020204" pitchFamily="34" charset="0"/>
                <a:cs typeface="Arial" panose="020B0604020202020204" pitchFamily="34" charset="0"/>
              </a:rPr>
              <a:t>Интеграция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другими областями знаний</a:t>
            </a:r>
            <a:endParaRPr lang="ru-RU" sz="2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335545C4-6755-43E8-9E0D-3CE591194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580" y="2973388"/>
            <a:ext cx="6516028" cy="406749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Развитие речи: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Описывайте свои постройки, придумывайте истории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6E4EE03-03D3-4C9D-BA8B-FE782B8B78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" t="22" r="82" b="1"/>
          <a:stretch/>
        </p:blipFill>
        <p:spPr>
          <a:xfrm>
            <a:off x="6963454" y="845820"/>
            <a:ext cx="5088338" cy="51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34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463CB3-2956-E8D2-C23D-A3BAA7295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1164" y="1403027"/>
            <a:ext cx="9144000" cy="3136738"/>
          </a:xfrm>
          <a:noFill/>
        </p:spPr>
        <p:txBody>
          <a:bodyPr rtlCol="0"/>
          <a:lstStyle/>
          <a:p>
            <a:r>
              <a:rPr lang="ru-RU" sz="2800" i="0" dirty="0">
                <a:latin typeface="Arial" panose="020B0604020202020204" pitchFamily="34" charset="0"/>
                <a:cs typeface="Arial" panose="020B0604020202020204" pitchFamily="34" charset="0"/>
              </a:rPr>
              <a:t>Занятия с </a:t>
            </a:r>
            <a:r>
              <a:rPr lang="ru-RU" sz="2800" i="0" dirty="0" err="1">
                <a:latin typeface="Arial" panose="020B0604020202020204" pitchFamily="34" charset="0"/>
                <a:cs typeface="Arial" panose="020B0604020202020204" pitchFamily="34" charset="0"/>
              </a:rPr>
              <a:t>йохокубом</a:t>
            </a:r>
            <a:r>
              <a:rPr lang="ru-RU" sz="2800" i="0" dirty="0">
                <a:latin typeface="Arial" panose="020B0604020202020204" pitchFamily="34" charset="0"/>
                <a:cs typeface="Arial" panose="020B0604020202020204" pitchFamily="34" charset="0"/>
              </a:rPr>
              <a:t> – это не только игра, но и эффективное средство развития ребенка. Постоянно обновляйте задания, экспериментируйте, и ваши занятия будут приносить детям радость и пользу</a:t>
            </a:r>
            <a:endParaRPr lang="en-US" sz="2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195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335545C4-6755-43E8-9E0D-3CE591194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4308" y="2117152"/>
            <a:ext cx="6826924" cy="406749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Закрепить и расширить представления детей о различных профессиях, развивая их речь и воображение.</a:t>
            </a:r>
          </a:p>
          <a:p>
            <a:pPr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Развитие речи: Составление связных рассказов по картинкам с профессиями.</a:t>
            </a: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Логическое мышление: Соотнесение профессии с местом работы, действиями и необходимыми инструментами.</a:t>
            </a: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Мелкая моторика: Конструирование моделей с помощью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йохокуба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62A2B5D7-066E-4567-84CC-7A5AB64AD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7144513" cy="1325563"/>
          </a:xfrm>
        </p:spPr>
        <p:txBody>
          <a:bodyPr/>
          <a:lstStyle/>
          <a:p>
            <a:r>
              <a:rPr lang="ru-RU" sz="2800" b="1" i="0" dirty="0">
                <a:latin typeface="Arial" panose="020B0604020202020204" pitchFamily="34" charset="0"/>
                <a:cs typeface="Arial" panose="020B0604020202020204" pitchFamily="34" charset="0"/>
              </a:rPr>
              <a:t>Игра "Пес Барбос и мир технических профессий"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66BF5F6-F10E-45F4-8913-D2BD29702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9610" y="1845609"/>
            <a:ext cx="6857999" cy="316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95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250128_112838">
            <a:hlinkClick r:id="" action="ppaction://media"/>
            <a:extLst>
              <a:ext uri="{FF2B5EF4-FFF2-40B4-BE49-F238E27FC236}">
                <a16:creationId xmlns:a16="http://schemas.microsoft.com/office/drawing/2014/main" xmlns="" id="{EBED8A04-49EA-41B4-A55B-CFD33201F2B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7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335545C4-6755-43E8-9E0D-3CE591194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9910" y="1371600"/>
            <a:ext cx="7263386" cy="4837176"/>
          </a:xfrm>
        </p:spPr>
        <p:txBody>
          <a:bodyPr>
            <a:noAutofit/>
          </a:bodyPr>
          <a:lstStyle/>
          <a:p>
            <a:pPr algn="just" fontAlgn="base">
              <a:spcAft>
                <a:spcPts val="0"/>
              </a:spcAft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Разработка и интеграция игрового элемента (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йохокуб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в дидактическую игру "Спецтехника", направленной на развитие у детей пространственного мышления, мелкой моторики и знакомство с различными видами спецтехники.</a:t>
            </a:r>
          </a:p>
          <a:p>
            <a:pPr fontAlgn="base">
              <a:spcAft>
                <a:spcPts val="0"/>
              </a:spcAft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Изучить существующие виды спецтехники и их основные функции.</a:t>
            </a: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Разработать дизайн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йохокуба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который будет включать элементы различных видов спецтехники.</a:t>
            </a: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Создать инструкции по сборке и трансформации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йохокуба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Провести тестирование готового изделия среди целевой аудитории (дети).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62A2B5D7-066E-4567-84CC-7A5AB64AD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83" y="346837"/>
            <a:ext cx="7144513" cy="1325563"/>
          </a:xfrm>
        </p:spPr>
        <p:txBody>
          <a:bodyPr/>
          <a:lstStyle/>
          <a:p>
            <a:r>
              <a:rPr lang="ru-RU" sz="2400" b="1" i="0" dirty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24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йохокуба</a:t>
            </a:r>
            <a:r>
              <a:rPr lang="ru-RU" sz="2400" b="1" i="0" dirty="0">
                <a:latin typeface="Arial" panose="020B0604020202020204" pitchFamily="34" charset="0"/>
                <a:cs typeface="Arial" panose="020B0604020202020204" pitchFamily="34" charset="0"/>
              </a:rPr>
              <a:t>-трансформера для дидактической игры "Спецтехника"</a:t>
            </a:r>
            <a:r>
              <a:rPr lang="ru-RU" sz="2400" i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i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99E5C8E-50CB-43CF-B42D-F221F561C6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t="18" r="26" b="10"/>
          <a:stretch/>
        </p:blipFill>
        <p:spPr>
          <a:xfrm>
            <a:off x="8269727" y="40899"/>
            <a:ext cx="2010615" cy="24049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D5755FD-4F11-4E37-B6EE-92556FCE3B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" t="19" r="44" b="50"/>
          <a:stretch/>
        </p:blipFill>
        <p:spPr>
          <a:xfrm>
            <a:off x="9916749" y="2125463"/>
            <a:ext cx="2091201" cy="26352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BF7B2EE-DC81-402C-8544-AE6CBBC814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t="5" r="28" b="35"/>
          <a:stretch/>
        </p:blipFill>
        <p:spPr>
          <a:xfrm>
            <a:off x="8331871" y="4250893"/>
            <a:ext cx="1948471" cy="256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23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335545C4-6755-43E8-9E0D-3CE591194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8569" y="1026259"/>
            <a:ext cx="8989618" cy="4535424"/>
          </a:xfrm>
        </p:spPr>
        <p:txBody>
          <a:bodyPr>
            <a:noAutofit/>
          </a:bodyPr>
          <a:lstStyle/>
          <a:p>
            <a:pPr algn="just" fontAlgn="base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Цель занятия: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знакомство детей с основными типами воздушного транспорта. Создание моделей с использованием конструктора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Йохокуб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fontAlgn="base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  <a:p>
            <a:pPr algn="just" fontAlgn="base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1.	Образовательные задачи: Познакомить детей с основными типами наземного и воздушного транспорта.</a:t>
            </a:r>
          </a:p>
          <a:p>
            <a:pPr algn="just" fontAlgn="base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Научить различать особенности конструкции разных типов транспортных средств.</a:t>
            </a:r>
          </a:p>
          <a:p>
            <a:pPr algn="just" fontAlgn="base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2.	Развивающие задачи: Развитие мелкой моторики через работу с деталями конструктора.</a:t>
            </a:r>
          </a:p>
          <a:p>
            <a:pPr algn="just" fontAlgn="base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Стимулирование пространственного мышления и воображения при создании моделей.</a:t>
            </a:r>
          </a:p>
          <a:p>
            <a:pPr algn="just" fontAlgn="base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Развитие логического мышления и умения следовать инструкциям.</a:t>
            </a:r>
          </a:p>
          <a:p>
            <a:pPr algn="just" fontAlgn="base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3.	Воспитательные задачи: Воспитание усидчивости и аккуратности при работе с конструктором. Формирование интереса к технике и инженерии.</a:t>
            </a:r>
          </a:p>
          <a:p>
            <a:pPr>
              <a:spcBef>
                <a:spcPts val="600"/>
              </a:spcBef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62A2B5D7-066E-4567-84CC-7A5AB64AD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1" y="218821"/>
            <a:ext cx="9531156" cy="1325563"/>
          </a:xfrm>
        </p:spPr>
        <p:txBody>
          <a:bodyPr/>
          <a:lstStyle/>
          <a:p>
            <a:r>
              <a:rPr lang="ru-RU" sz="2800" b="1" i="0" dirty="0">
                <a:latin typeface="Arial" panose="020B0604020202020204" pitchFamily="34" charset="0"/>
                <a:cs typeface="Arial" panose="020B0604020202020204" pitchFamily="34" charset="0"/>
              </a:rPr>
              <a:t>Познавательное занятие: воздушный транспорт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D7636B6-14C0-402E-AB78-E8DD5648ED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r="2"/>
          <a:stretch/>
        </p:blipFill>
        <p:spPr>
          <a:xfrm>
            <a:off x="9467058" y="369742"/>
            <a:ext cx="2560181" cy="17597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CF9382-B3C6-4BF9-867E-04349EC279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r="37" b="54"/>
          <a:stretch/>
        </p:blipFill>
        <p:spPr>
          <a:xfrm>
            <a:off x="9467059" y="2261586"/>
            <a:ext cx="2560180" cy="233482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DF18E6C-0F2B-4A24-B92E-8465A13A26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48" r="944"/>
          <a:stretch/>
        </p:blipFill>
        <p:spPr>
          <a:xfrm>
            <a:off x="9467058" y="4829451"/>
            <a:ext cx="2595684" cy="165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49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BE7ADEE-7AD0-4AA7-BDCB-3B3AA2428D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 r="2"/>
          <a:stretch/>
        </p:blipFill>
        <p:spPr>
          <a:xfrm>
            <a:off x="489315" y="115407"/>
            <a:ext cx="5609955" cy="31403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2633062-1D92-47C7-921E-12C44DF364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35"/>
          <a:stretch/>
        </p:blipFill>
        <p:spPr>
          <a:xfrm rot="5400000">
            <a:off x="7493101" y="3628266"/>
            <a:ext cx="3282907" cy="28843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58835D7-8804-439C-855F-B34C553EC9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684" y="193951"/>
            <a:ext cx="4579743" cy="314039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04B9168-6DB0-4313-86A8-3EBA35FA81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685" r="14"/>
          <a:stretch/>
        </p:blipFill>
        <p:spPr>
          <a:xfrm>
            <a:off x="489315" y="3429000"/>
            <a:ext cx="5598354" cy="314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77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545968-70F7-0180-6448-3547E442E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182" y="302788"/>
            <a:ext cx="9077325" cy="709613"/>
          </a:xfrm>
          <a:noFill/>
        </p:spPr>
        <p:txBody>
          <a:bodyPr rtlCol="0">
            <a:no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Как «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Йохокуб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 помогает в развитии детей?</a:t>
            </a:r>
            <a:endParaRPr lang="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83517310"/>
              </p:ext>
            </p:extLst>
          </p:nvPr>
        </p:nvGraphicFramePr>
        <p:xfrm>
          <a:off x="2551430" y="1382078"/>
          <a:ext cx="7693025" cy="5081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380" y="4206240"/>
            <a:ext cx="1887220" cy="18872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51" y="1249680"/>
            <a:ext cx="2562777" cy="155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84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494" y="1007912"/>
            <a:ext cx="6788133" cy="3480934"/>
          </a:xfrm>
          <a:noFill/>
        </p:spPr>
        <p:txBody>
          <a:bodyPr rtlCol="0" anchor="ctr">
            <a:normAutofit fontScale="92500" lnSpcReduction="1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Вы когда-нибудь задумывались, как из простых геометрических фигур можно создать целые миры?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Как научить ребенка мыслить логически и творчески?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Как развить у детей инженерное мышление?</a:t>
            </a:r>
            <a:endParaRPr lang="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9A58453-AF6F-4330-A688-2D1C62CD2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" y="2109692"/>
            <a:ext cx="2697858" cy="26386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451C8EE-40B9-4970-ACF7-C1F217C1E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468" y="4633404"/>
            <a:ext cx="2034836" cy="203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5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463CB3-2956-E8D2-C23D-A3BAA7295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6608" y="1554480"/>
            <a:ext cx="9467088" cy="2624674"/>
          </a:xfrm>
          <a:noFill/>
        </p:spPr>
        <p:txBody>
          <a:bodyPr rtlCol="0"/>
          <a:lstStyle/>
          <a:p>
            <a:r>
              <a:rPr lang="ru-RU" sz="5400" i="0" dirty="0">
                <a:latin typeface="Arial" panose="020B0604020202020204" pitchFamily="34" charset="0"/>
                <a:cs typeface="Arial" panose="020B0604020202020204" pitchFamily="34" charset="0"/>
              </a:rPr>
              <a:t>Мастер-класс</a:t>
            </a:r>
            <a:br>
              <a:rPr lang="ru-RU" sz="5400" i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i="0" dirty="0">
                <a:latin typeface="Arial" panose="020B0604020202020204" pitchFamily="34" charset="0"/>
                <a:cs typeface="Arial" panose="020B0604020202020204" pitchFamily="34" charset="0"/>
              </a:rPr>
              <a:t>«ракета из «</a:t>
            </a:r>
            <a:r>
              <a:rPr lang="ru-RU" sz="5400" i="0" dirty="0" err="1">
                <a:latin typeface="Arial" panose="020B0604020202020204" pitchFamily="34" charset="0"/>
                <a:cs typeface="Arial" panose="020B0604020202020204" pitchFamily="34" charset="0"/>
              </a:rPr>
              <a:t>йохокуба</a:t>
            </a:r>
            <a:r>
              <a:rPr lang="ru-RU" sz="5400" i="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US" sz="3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001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14C3C19-C351-4F33-852A-76DA6B420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353" y="0"/>
            <a:ext cx="5184647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545968-70F7-0180-6448-3547E442E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346448" cy="805307"/>
          </a:xfrm>
          <a:noFill/>
        </p:spPr>
        <p:txBody>
          <a:bodyPr rtlCol="0">
            <a:noAutofit/>
          </a:bodyPr>
          <a:lstStyle/>
          <a:p>
            <a:pPr algn="ctr" rtl="0"/>
            <a:r>
              <a:rPr lang="ru-RU" dirty="0"/>
              <a:t>1. Этап </a:t>
            </a:r>
            <a:endParaRPr lang="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B1E483E-6E82-42D3-90FD-2DF43806FCD0}"/>
              </a:ext>
            </a:extLst>
          </p:cNvPr>
          <p:cNvSpPr/>
          <p:nvPr/>
        </p:nvSpPr>
        <p:spPr>
          <a:xfrm>
            <a:off x="838201" y="1277920"/>
            <a:ext cx="5083205" cy="2535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spc="-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деталей:</a:t>
            </a:r>
            <a:r>
              <a:rPr lang="ru-RU" spc="-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перед вами находится будущий элемент конструктора </a:t>
            </a:r>
            <a:r>
              <a:rPr lang="ru-RU" spc="-2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Йохокуб</a:t>
            </a:r>
            <a:r>
              <a:rPr lang="ru-RU" spc="-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«Кубик». Для его сборки необходимо согнуть все детали по линиям сгиба, как указано на рисунке.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Квадратик со знаком «Внутрь» должен оказаться внутри детали, а не снаружи!</a:t>
            </a:r>
          </a:p>
        </p:txBody>
      </p:sp>
    </p:spTree>
    <p:extLst>
      <p:ext uri="{BB962C8B-B14F-4D97-AF65-F5344CB8AC3E}">
        <p14:creationId xmlns:p14="http://schemas.microsoft.com/office/powerpoint/2010/main" val="2710346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 этап">
            <a:hlinkClick r:id="" action="ppaction://media"/>
            <a:extLst>
              <a:ext uri="{FF2B5EF4-FFF2-40B4-BE49-F238E27FC236}">
                <a16:creationId xmlns:a16="http://schemas.microsoft.com/office/drawing/2014/main" xmlns="" id="{E9CE837C-9CE0-497D-8CE3-C9717BBB588F}"/>
              </a:ext>
            </a:extLst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5400000">
            <a:off x="2668061" y="-2668063"/>
            <a:ext cx="6855876" cy="12192002"/>
          </a:xfrm>
        </p:spPr>
      </p:pic>
    </p:spTree>
    <p:extLst>
      <p:ext uri="{BB962C8B-B14F-4D97-AF65-F5344CB8AC3E}">
        <p14:creationId xmlns:p14="http://schemas.microsoft.com/office/powerpoint/2010/main" val="73495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545968-70F7-0180-6448-3547E442E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346448" cy="805307"/>
          </a:xfrm>
          <a:noFill/>
        </p:spPr>
        <p:txBody>
          <a:bodyPr rtlCol="0">
            <a:noAutofit/>
          </a:bodyPr>
          <a:lstStyle/>
          <a:p>
            <a:pPr algn="ctr" rtl="0"/>
            <a:r>
              <a:rPr lang="ru-RU" dirty="0"/>
              <a:t>2. Этап </a:t>
            </a:r>
            <a:endParaRPr lang="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92DA4D8-9804-41CE-B576-B83CC1ED96E7}"/>
              </a:ext>
            </a:extLst>
          </p:cNvPr>
          <p:cNvSpPr/>
          <p:nvPr/>
        </p:nvSpPr>
        <p:spPr>
          <a:xfrm>
            <a:off x="999744" y="1495062"/>
            <a:ext cx="6096000" cy="337188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Соединение деталей: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В вашем боксе(контейнере) уже имеются 3 собранных куба, 6 призм и скобы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(схема 1)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можем приступать к сборке самой ракеты.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Найдите на деталях специальные прорези. Они нужны для того, чтобы соединять детали между собой с помощью картонной скобы. Вставьте скобу в прорези и плотно защелкните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(схема 2) 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169E5DC-05C4-4D1D-A4BA-FB7D0A05C0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 r="42"/>
          <a:stretch/>
        </p:blipFill>
        <p:spPr>
          <a:xfrm rot="10800000">
            <a:off x="8135394" y="3646465"/>
            <a:ext cx="3029280" cy="244096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8C9C0C9-9A1F-497E-858B-D374F90F6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0208" y="363199"/>
            <a:ext cx="2362042" cy="25994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83B47C-7FAA-4273-AA34-198EBCB77959}"/>
              </a:ext>
            </a:extLst>
          </p:cNvPr>
          <p:cNvSpPr txBox="1"/>
          <p:nvPr/>
        </p:nvSpPr>
        <p:spPr>
          <a:xfrm>
            <a:off x="7601387" y="524721"/>
            <a:ext cx="464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1CA68C1-2E17-4AE2-AB9D-11734DF3A1D4}"/>
              </a:ext>
            </a:extLst>
          </p:cNvPr>
          <p:cNvSpPr txBox="1"/>
          <p:nvPr/>
        </p:nvSpPr>
        <p:spPr>
          <a:xfrm>
            <a:off x="7601386" y="3760271"/>
            <a:ext cx="464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07518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этап 2 — ъкопия">
            <a:hlinkClick r:id="" action="ppaction://media"/>
            <a:extLst>
              <a:ext uri="{FF2B5EF4-FFF2-40B4-BE49-F238E27FC236}">
                <a16:creationId xmlns:a16="http://schemas.microsoft.com/office/drawing/2014/main" xmlns="" id="{1E4B421A-E26C-499F-AA32-4F8FB7D8FA0F}"/>
              </a:ext>
            </a:extLst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5400000">
            <a:off x="2668062" y="-2668063"/>
            <a:ext cx="6855876" cy="12192002"/>
          </a:xfrm>
        </p:spPr>
      </p:pic>
    </p:spTree>
    <p:extLst>
      <p:ext uri="{BB962C8B-B14F-4D97-AF65-F5344CB8AC3E}">
        <p14:creationId xmlns:p14="http://schemas.microsoft.com/office/powerpoint/2010/main" val="114350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545968-70F7-0180-6448-3547E442E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794" y="499300"/>
            <a:ext cx="4346448" cy="805307"/>
          </a:xfrm>
          <a:noFill/>
        </p:spPr>
        <p:txBody>
          <a:bodyPr rtlCol="0">
            <a:noAutofit/>
          </a:bodyPr>
          <a:lstStyle/>
          <a:p>
            <a:pPr algn="ctr" rtl="0"/>
            <a:r>
              <a:rPr lang="ru-RU" dirty="0"/>
              <a:t>3. Этап </a:t>
            </a:r>
            <a:endParaRPr lang="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92DA4D8-9804-41CE-B576-B83CC1ED96E7}"/>
              </a:ext>
            </a:extLst>
          </p:cNvPr>
          <p:cNvSpPr/>
          <p:nvPr/>
        </p:nvSpPr>
        <p:spPr>
          <a:xfrm>
            <a:off x="3085996" y="1567072"/>
            <a:ext cx="5134726" cy="1294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Создание корпуса ракеты: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соедините 6 кубов между собой, чтобы получился прямоугольник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(схема 1)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0926DFB-9229-419D-B153-211CE36810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" r="33"/>
          <a:stretch/>
        </p:blipFill>
        <p:spPr>
          <a:xfrm>
            <a:off x="8282052" y="3016319"/>
            <a:ext cx="2791135" cy="29369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AB10509-5255-4273-AC0E-27E4CE604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452" y="680562"/>
            <a:ext cx="1888641" cy="10832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FD0B5C4-9708-4924-B5B4-B8A8A9C63C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6501" y="4236233"/>
            <a:ext cx="1688231" cy="15269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2F9FE39-6B6A-4A9D-A678-B05CACDC0F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75" y="2649605"/>
            <a:ext cx="1504904" cy="20065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12CB074-9F72-45CD-93A8-E5CFD5433B9A}"/>
              </a:ext>
            </a:extLst>
          </p:cNvPr>
          <p:cNvSpPr txBox="1"/>
          <p:nvPr/>
        </p:nvSpPr>
        <p:spPr>
          <a:xfrm>
            <a:off x="7756597" y="3044279"/>
            <a:ext cx="464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35859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этап 2">
            <a:hlinkClick r:id="" action="ppaction://media"/>
            <a:extLst>
              <a:ext uri="{FF2B5EF4-FFF2-40B4-BE49-F238E27FC236}">
                <a16:creationId xmlns:a16="http://schemas.microsoft.com/office/drawing/2014/main" xmlns="" id="{FD36C7CD-98D6-4873-A2D7-FAAF9FE7B336}"/>
              </a:ext>
            </a:extLst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5400000">
            <a:off x="2668062" y="-2668065"/>
            <a:ext cx="6855876" cy="12192002"/>
          </a:xfrm>
        </p:spPr>
      </p:pic>
    </p:spTree>
    <p:extLst>
      <p:ext uri="{BB962C8B-B14F-4D97-AF65-F5344CB8AC3E}">
        <p14:creationId xmlns:p14="http://schemas.microsoft.com/office/powerpoint/2010/main" val="319988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545968-70F7-0180-6448-3547E442E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346448" cy="805307"/>
          </a:xfrm>
          <a:noFill/>
        </p:spPr>
        <p:txBody>
          <a:bodyPr rtlCol="0">
            <a:noAutofit/>
          </a:bodyPr>
          <a:lstStyle/>
          <a:p>
            <a:pPr algn="ctr" rtl="0"/>
            <a:r>
              <a:rPr lang="ru-RU" dirty="0"/>
              <a:t>4. Этап </a:t>
            </a:r>
            <a:endParaRPr lang="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92DA4D8-9804-41CE-B576-B83CC1ED96E7}"/>
              </a:ext>
            </a:extLst>
          </p:cNvPr>
          <p:cNvSpPr/>
          <p:nvPr/>
        </p:nvSpPr>
        <p:spPr>
          <a:xfrm>
            <a:off x="972312" y="1458486"/>
            <a:ext cx="6096000" cy="170456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Добавление деталей: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переходим к сборке носовой части ракеты, 2 призмы соединяем между собой скобой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(схема 1)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прикрепляем их к корпусу, чтобы получился конус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(схема 2)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5800614-1D73-4BFA-B7D0-E7702FAFC3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r="16"/>
          <a:stretch/>
        </p:blipFill>
        <p:spPr>
          <a:xfrm rot="5400000">
            <a:off x="6373079" y="3926697"/>
            <a:ext cx="3050174" cy="22349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97FAE0E-FA15-44FB-B45B-E4A2483700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" r="40"/>
          <a:stretch/>
        </p:blipFill>
        <p:spPr>
          <a:xfrm rot="5400000">
            <a:off x="8605736" y="674182"/>
            <a:ext cx="2094905" cy="27173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8D434B9-8B0B-4671-91EA-7188F1FA4B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9589" y="767778"/>
            <a:ext cx="957155" cy="117663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E37CD6E-AAD6-4395-B448-9E8C5CDC15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3541" y="3429000"/>
            <a:ext cx="957155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72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этап 3">
            <a:hlinkClick r:id="" action="ppaction://media"/>
            <a:extLst>
              <a:ext uri="{FF2B5EF4-FFF2-40B4-BE49-F238E27FC236}">
                <a16:creationId xmlns:a16="http://schemas.microsoft.com/office/drawing/2014/main" xmlns="" id="{8D102081-B42F-4076-8A31-2CAE5D6EE39F}"/>
              </a:ext>
            </a:extLst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5400000">
            <a:off x="2668062" y="-2668065"/>
            <a:ext cx="6855876" cy="12192002"/>
          </a:xfrm>
        </p:spPr>
      </p:pic>
    </p:spTree>
    <p:extLst>
      <p:ext uri="{BB962C8B-B14F-4D97-AF65-F5344CB8AC3E}">
        <p14:creationId xmlns:p14="http://schemas.microsoft.com/office/powerpoint/2010/main" val="417066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545968-70F7-0180-6448-3547E442E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346448" cy="805307"/>
          </a:xfrm>
          <a:noFill/>
        </p:spPr>
        <p:txBody>
          <a:bodyPr rtlCol="0">
            <a:noAutofit/>
          </a:bodyPr>
          <a:lstStyle/>
          <a:p>
            <a:pPr algn="ctr" rtl="0"/>
            <a:r>
              <a:rPr lang="ru-RU" dirty="0"/>
              <a:t>4. Этап </a:t>
            </a:r>
            <a:endParaRPr lang="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92DA4D8-9804-41CE-B576-B83CC1ED96E7}"/>
              </a:ext>
            </a:extLst>
          </p:cNvPr>
          <p:cNvSpPr/>
          <p:nvPr/>
        </p:nvSpPr>
        <p:spPr>
          <a:xfrm>
            <a:off x="972312" y="1458486"/>
            <a:ext cx="6096000" cy="212006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Добавление деталей: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нижней части ракеты с двух сторон прикрепляем 2 призмы, соединённые между собой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(схема 1)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Переворачиваем нашу ракету и добавляем скобы по всей поверхности с другой стороны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(схема 2)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F807AB1-0E37-4B2D-8ACD-F1DA139522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22" r="28"/>
          <a:stretch/>
        </p:blipFill>
        <p:spPr>
          <a:xfrm rot="5400000">
            <a:off x="8401542" y="374241"/>
            <a:ext cx="2130641" cy="31576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D692249-35CD-4C21-9A75-B18D7C837F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 r="1"/>
          <a:stretch/>
        </p:blipFill>
        <p:spPr>
          <a:xfrm rot="5400000">
            <a:off x="6471095" y="3778058"/>
            <a:ext cx="3108744" cy="246371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5B70766-8131-49BF-BD4A-A40A48784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8312" y="671458"/>
            <a:ext cx="957155" cy="11766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7D95152-A402-4760-A8BF-4F61794CE1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104" y="3402459"/>
            <a:ext cx="957155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58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0034E89-1952-5288-08A0-70A4A73BE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348" y="1216883"/>
            <a:ext cx="9671304" cy="1928653"/>
          </a:xfrm>
          <a:noFill/>
        </p:spPr>
        <p:txBody>
          <a:bodyPr rtlCol="0" anchor="b"/>
          <a:lstStyle/>
          <a:p>
            <a:r>
              <a:rPr lang="ru-RU" sz="24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i="0" dirty="0" err="1">
                <a:latin typeface="Arial" panose="020B0604020202020204" pitchFamily="34" charset="0"/>
                <a:cs typeface="Arial" panose="020B0604020202020204" pitchFamily="34" charset="0"/>
              </a:rPr>
              <a:t>Йохокуб</a:t>
            </a:r>
            <a:r>
              <a:rPr lang="ru-RU" sz="2800" i="0" dirty="0">
                <a:latin typeface="Arial" panose="020B0604020202020204" pitchFamily="34" charset="0"/>
                <a:cs typeface="Arial" panose="020B0604020202020204" pitchFamily="34" charset="0"/>
              </a:rPr>
              <a:t>» — это не просто конструктор, это средство для формирования пространственного восприятия, логического мышления и творческого, инженерного потенциала у детей.</a:t>
            </a:r>
            <a:endParaRPr lang="ru" sz="24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D0F8AA9-EDAF-4ECD-AE34-F88391A00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22" y="4137330"/>
            <a:ext cx="3646983" cy="209397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D2DCA57-D784-4C57-B722-BC40A6CB4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999" y="4748987"/>
            <a:ext cx="2259657" cy="210901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E4F5A8A-A08E-4B43-8618-6F7FB6AAD9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072" y="4278734"/>
            <a:ext cx="2649998" cy="239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88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этап">
            <a:hlinkClick r:id="" action="ppaction://media"/>
            <a:extLst>
              <a:ext uri="{FF2B5EF4-FFF2-40B4-BE49-F238E27FC236}">
                <a16:creationId xmlns:a16="http://schemas.microsoft.com/office/drawing/2014/main" xmlns="" id="{80F8EC84-4ADB-4325-8EEB-E98B2240C49F}"/>
              </a:ext>
            </a:extLst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5400000">
            <a:off x="2668892" y="-2775425"/>
            <a:ext cx="6858002" cy="12195783"/>
          </a:xfrm>
        </p:spPr>
      </p:pic>
    </p:spTree>
    <p:extLst>
      <p:ext uri="{BB962C8B-B14F-4D97-AF65-F5344CB8AC3E}">
        <p14:creationId xmlns:p14="http://schemas.microsoft.com/office/powerpoint/2010/main" val="132780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545968-70F7-0180-6448-3547E442E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346448" cy="805307"/>
          </a:xfrm>
          <a:noFill/>
        </p:spPr>
        <p:txBody>
          <a:bodyPr rtlCol="0">
            <a:noAutofit/>
          </a:bodyPr>
          <a:lstStyle/>
          <a:p>
            <a:pPr algn="ctr" rtl="0"/>
            <a:r>
              <a:rPr lang="ru-RU" dirty="0"/>
              <a:t>5. Этап </a:t>
            </a:r>
            <a:endParaRPr lang="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C96F807-4D67-48A0-A546-944B9A96576D}"/>
              </a:ext>
            </a:extLst>
          </p:cNvPr>
          <p:cNvSpPr/>
          <p:nvPr/>
        </p:nvSpPr>
        <p:spPr>
          <a:xfrm>
            <a:off x="1031758" y="1587335"/>
            <a:ext cx="6096000" cy="129439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Декорирование ракеты: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бокса возьмите конверт, в нем находятся различные картинки и липучки, украсьте ракету, проявите творчество.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7D767EF-4C2F-4E66-A616-DA491F6EA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63" y="4813917"/>
            <a:ext cx="1514475" cy="14001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314B8CD-8995-42F8-A33B-DA554B3A0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226" y="4593026"/>
            <a:ext cx="1095375" cy="11239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DC5451F-984C-4A6C-95C0-291856951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334" y="5456940"/>
            <a:ext cx="1066800" cy="9620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FF5EE95-9DCE-4D43-80C3-70DFF17719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257" y="5171547"/>
            <a:ext cx="1400175" cy="136207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A06AAB9-E3A9-44D7-80AC-6824D50859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2" y="4094779"/>
            <a:ext cx="1495425" cy="154305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80048F6-7185-4B9C-B17B-B091B86891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257" y="1787194"/>
            <a:ext cx="914400" cy="9906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77AB133-E483-4FBB-9272-53300C6E18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00" y="3528177"/>
            <a:ext cx="1457325" cy="9144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FC6187F4-376C-43EB-B657-14EA98EE31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760" y="1170432"/>
            <a:ext cx="1162050" cy="162877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7EE2E4C6-7BCE-4CE7-A98A-0ADAE60C40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807" y="3637579"/>
            <a:ext cx="13144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348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v_0_20250129130745">
            <a:hlinkClick r:id="" action="ppaction://media"/>
            <a:extLst>
              <a:ext uri="{FF2B5EF4-FFF2-40B4-BE49-F238E27FC236}">
                <a16:creationId xmlns:a16="http://schemas.microsoft.com/office/drawing/2014/main" xmlns="" id="{E555DB7C-C621-4C5E-A18C-3A19780EED2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9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463CB3-2956-E8D2-C23D-A3BAA7295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4584" y="1755648"/>
            <a:ext cx="2956560" cy="1746850"/>
          </a:xfrm>
          <a:noFill/>
        </p:spPr>
        <p:txBody>
          <a:bodyPr rtlCol="0"/>
          <a:lstStyle/>
          <a:p>
            <a:r>
              <a:rPr lang="ru-RU" sz="3600" b="1" i="0" dirty="0">
                <a:latin typeface="Arial" panose="020B0604020202020204" pitchFamily="34" charset="0"/>
                <a:cs typeface="Arial" panose="020B0604020202020204" pitchFamily="34" charset="0"/>
              </a:rPr>
              <a:t>Обратная связь</a:t>
            </a:r>
            <a:endParaRPr lang="en-US" sz="36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B4AA9C6-E710-4266-A51C-2A406A906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973" y="1367160"/>
            <a:ext cx="4426258" cy="442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4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BAC361-0D7A-DC05-86B5-6DD77D32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320" y="1164764"/>
            <a:ext cx="7552944" cy="2264236"/>
          </a:xfrm>
          <a:noFill/>
        </p:spPr>
        <p:txBody>
          <a:bodyPr rtlCol="0" anchor="b"/>
          <a:lstStyle/>
          <a:p>
            <a:pPr algn="ctr" rtl="0"/>
            <a:r>
              <a:rPr lang="ru" dirty="0"/>
              <a:t>СПАСИБО </a:t>
            </a:r>
            <a:r>
              <a:rPr lang="ru-RU" dirty="0"/>
              <a:t>за внимание!</a:t>
            </a:r>
            <a:endParaRPr lang="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AEE3F4C-9981-4B9B-B74B-6BC709986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36" y="2869707"/>
            <a:ext cx="2921516" cy="2857361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10802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4ABE40-AA00-F366-A36A-B3F1AADB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1563624"/>
            <a:ext cx="7056158" cy="2450592"/>
          </a:xfrm>
          <a:noFill/>
        </p:spPr>
        <p:txBody>
          <a:bodyPr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Чем же так привлекателен 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йохокуб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»  для детей  и педагогов? </a:t>
            </a:r>
            <a:endParaRPr lang="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DE07B6E-4AA6-4BAF-B454-5206C16A61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67" r="184" b="-497"/>
          <a:stretch/>
        </p:blipFill>
        <p:spPr>
          <a:xfrm>
            <a:off x="7257326" y="-11576"/>
            <a:ext cx="4946249" cy="6903720"/>
          </a:xfr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42039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/>
          <a:lstStyle/>
          <a:p>
            <a:pPr rtl="0"/>
            <a:r>
              <a:rPr lang="ru-RU" dirty="0"/>
              <a:t>Видео с детьми </a:t>
            </a:r>
            <a:endParaRPr lang="en-US" dirty="0"/>
          </a:p>
        </p:txBody>
      </p:sp>
      <p:pic>
        <p:nvPicPr>
          <p:cNvPr id="3" name="кубик">
            <a:hlinkClick r:id="" action="ppaction://media"/>
            <a:extLst>
              <a:ext uri="{FF2B5EF4-FFF2-40B4-BE49-F238E27FC236}">
                <a16:creationId xmlns:a16="http://schemas.microsoft.com/office/drawing/2014/main" xmlns="" id="{1E4914D8-4ABC-4525-9531-6541903600C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116" y="411480"/>
            <a:ext cx="7183843" cy="1032320"/>
          </a:xfrm>
          <a:noFill/>
        </p:spPr>
        <p:txBody>
          <a:bodyPr rtlCol="0"/>
          <a:lstStyle/>
          <a:p>
            <a:pPr algn="ctr"/>
            <a:r>
              <a:rPr lang="ru-RU" sz="2800" i="0" dirty="0">
                <a:solidFill>
                  <a:schemeClr val="tx1"/>
                </a:solidFill>
              </a:rPr>
              <a:t>Ключевые преимущества конструктора "</a:t>
            </a:r>
            <a:r>
              <a:rPr lang="ru-RU" sz="2800" i="0" dirty="0" err="1">
                <a:solidFill>
                  <a:schemeClr val="tx1"/>
                </a:solidFill>
              </a:rPr>
              <a:t>Йохокуб</a:t>
            </a:r>
            <a:r>
              <a:rPr lang="ru-RU" sz="2800" i="0" dirty="0">
                <a:solidFill>
                  <a:schemeClr val="tx1"/>
                </a:solidFill>
              </a:rPr>
              <a:t>"</a:t>
            </a:r>
            <a:endParaRPr lang="en-US" sz="2800" i="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A33159-D030-2F82-A142-F75940728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91185" y="2228613"/>
            <a:ext cx="6941703" cy="4629387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Экологичность и безопасность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Развивающие свойства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Универсальность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Творческая свобода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Прочность</a:t>
            </a:r>
          </a:p>
          <a:p>
            <a:endParaRPr lang="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BC46764-516A-4DF1-906E-E69C963D28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5" t="-856" r="-1976" b="-157269"/>
          <a:stretch/>
        </p:blipFill>
        <p:spPr>
          <a:xfrm>
            <a:off x="73557" y="1557943"/>
            <a:ext cx="3291840" cy="6903720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8410984-753F-4F4E-B155-56A24FABF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1632">
            <a:off x="559641" y="3575166"/>
            <a:ext cx="1441078" cy="4391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A1103ED-7BE5-42D4-BE18-9B4B461984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729" y="3561903"/>
            <a:ext cx="2165854" cy="196280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7EF0BC7-3E62-47CB-BACE-60B9525CFE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80" y="4703104"/>
            <a:ext cx="1472105" cy="196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55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8" y="0"/>
            <a:ext cx="6952488" cy="1132904"/>
          </a:xfrm>
          <a:noFill/>
        </p:spPr>
        <p:txBody>
          <a:bodyPr rtlCol="0"/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0" dirty="0">
                <a:latin typeface="Arial" panose="020B0604020202020204" pitchFamily="34" charset="0"/>
                <a:cs typeface="Arial" panose="020B0604020202020204" pitchFamily="34" charset="0"/>
              </a:rPr>
              <a:t>Типы заданий с </a:t>
            </a:r>
            <a:r>
              <a:rPr lang="ru-RU" sz="3200" i="0" dirty="0" err="1">
                <a:latin typeface="Arial" panose="020B0604020202020204" pitchFamily="34" charset="0"/>
                <a:cs typeface="Arial" panose="020B0604020202020204" pitchFamily="34" charset="0"/>
              </a:rPr>
              <a:t>йохокубом</a:t>
            </a:r>
            <a:endParaRPr lang="ru" sz="32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A7FEBB3A-A46C-456E-9BC2-F247DBAF451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984258" y="1831842"/>
            <a:ext cx="9205087" cy="4068763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Конструирование по образцу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Конструирование по описанию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Свободное конструирование</a:t>
            </a:r>
            <a:endParaRPr lang="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54BDC87-A9E8-4F60-A629-543AA6F560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r="10"/>
          <a:stretch/>
        </p:blipFill>
        <p:spPr>
          <a:xfrm rot="5400000">
            <a:off x="8099028" y="733694"/>
            <a:ext cx="2592281" cy="16720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D88923B-D110-4241-A03C-1D668E6800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/>
          <a:stretch/>
        </p:blipFill>
        <p:spPr>
          <a:xfrm>
            <a:off x="7726649" y="3515504"/>
            <a:ext cx="3733499" cy="20714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44FA16A-748F-497A-B785-7711E6C9A6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9"/>
          <a:stretch/>
        </p:blipFill>
        <p:spPr>
          <a:xfrm>
            <a:off x="452674" y="4298263"/>
            <a:ext cx="2725445" cy="209498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9373429-6783-4414-A96B-6890F01AD7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25" b="46"/>
          <a:stretch/>
        </p:blipFill>
        <p:spPr>
          <a:xfrm>
            <a:off x="4097913" y="4298263"/>
            <a:ext cx="2708942" cy="209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02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65D5793-E9BE-4AF8-BF53-D7F759C7CF02}"/>
              </a:ext>
            </a:extLst>
          </p:cNvPr>
          <p:cNvSpPr/>
          <p:nvPr/>
        </p:nvSpPr>
        <p:spPr>
          <a:xfrm>
            <a:off x="1024128" y="694944"/>
            <a:ext cx="5998464" cy="157276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38" y="676021"/>
            <a:ext cx="5708905" cy="1325563"/>
          </a:xfrm>
          <a:noFill/>
        </p:spPr>
        <p:txBody>
          <a:bodyPr rtlCol="0"/>
          <a:lstStyle/>
          <a:p>
            <a:pPr algn="ctr"/>
            <a:r>
              <a:rPr lang="ru-RU" sz="2800" i="0" dirty="0">
                <a:latin typeface="Arial" panose="020B0604020202020204" pitchFamily="34" charset="0"/>
                <a:cs typeface="Arial" panose="020B0604020202020204" pitchFamily="34" charset="0"/>
              </a:rPr>
              <a:t>Интеграция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другими областями знаний</a:t>
            </a:r>
            <a:endParaRPr lang="ru-RU" sz="2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335545C4-6755-43E8-9E0D-3CE591194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00" y="2790508"/>
            <a:ext cx="6664782" cy="406749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Математика: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Сосчитайте элементы, сравните размеры, изучайте геометрические фигуры.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27A4BEE-3311-4931-AE37-AAE6A39C92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" t="34" r="8" b="129"/>
          <a:stretch/>
        </p:blipFill>
        <p:spPr>
          <a:xfrm>
            <a:off x="7502981" y="3332545"/>
            <a:ext cx="4539404" cy="34138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AD52297-AA11-4133-B5A8-379A51FFA9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" t="87" r="43" b="141"/>
          <a:stretch/>
        </p:blipFill>
        <p:spPr>
          <a:xfrm>
            <a:off x="7502981" y="153548"/>
            <a:ext cx="4539403" cy="319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41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CA2F6B5-5DD5-4A35-8F83-CC4875905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56" y="877824"/>
            <a:ext cx="5127844" cy="477316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65D5793-E9BE-4AF8-BF53-D7F759C7CF02}"/>
              </a:ext>
            </a:extLst>
          </p:cNvPr>
          <p:cNvSpPr/>
          <p:nvPr/>
        </p:nvSpPr>
        <p:spPr>
          <a:xfrm>
            <a:off x="1024128" y="694944"/>
            <a:ext cx="5998464" cy="157276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38" y="676021"/>
            <a:ext cx="5708905" cy="1325563"/>
          </a:xfrm>
          <a:noFill/>
        </p:spPr>
        <p:txBody>
          <a:bodyPr rtlCol="0"/>
          <a:lstStyle/>
          <a:p>
            <a:pPr algn="ctr"/>
            <a:r>
              <a:rPr lang="ru-RU" sz="2800" i="0" dirty="0">
                <a:latin typeface="Arial" panose="020B0604020202020204" pitchFamily="34" charset="0"/>
                <a:cs typeface="Arial" panose="020B0604020202020204" pitchFamily="34" charset="0"/>
              </a:rPr>
              <a:t>Интеграция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другими областями знаний</a:t>
            </a:r>
            <a:endParaRPr lang="ru-RU" sz="2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335545C4-6755-43E8-9E0D-3CE591194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580" y="2973388"/>
            <a:ext cx="6516028" cy="406749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Окружающий мир: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Создавайте модели животных, растений, птиц</a:t>
            </a:r>
          </a:p>
        </p:txBody>
      </p:sp>
    </p:spTree>
    <p:extLst>
      <p:ext uri="{BB962C8B-B14F-4D97-AF65-F5344CB8AC3E}">
        <p14:creationId xmlns:p14="http://schemas.microsoft.com/office/powerpoint/2010/main" val="1586969455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43">
      <a:dk1>
        <a:srgbClr val="000000"/>
      </a:dk1>
      <a:lt1>
        <a:srgbClr val="FFFFFF"/>
      </a:lt1>
      <a:dk2>
        <a:srgbClr val="EFEBEB"/>
      </a:dk2>
      <a:lt2>
        <a:srgbClr val="E8E8E8"/>
      </a:lt2>
      <a:accent1>
        <a:srgbClr val="001D2E"/>
      </a:accent1>
      <a:accent2>
        <a:srgbClr val="145766"/>
      </a:accent2>
      <a:accent3>
        <a:srgbClr val="B99B9F"/>
      </a:accent3>
      <a:accent4>
        <a:srgbClr val="A47930"/>
      </a:accent4>
      <a:accent5>
        <a:srgbClr val="0C577C"/>
      </a:accent5>
      <a:accent6>
        <a:srgbClr val="CC836D"/>
      </a:accent6>
      <a:hlink>
        <a:srgbClr val="467886"/>
      </a:hlink>
      <a:folHlink>
        <a:srgbClr val="96607D"/>
      </a:folHlink>
    </a:clrScheme>
    <a:fontScheme name="Custom 98">
      <a:majorFont>
        <a:latin typeface="Walbaum Display Light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Angle lines design_Win32_SL_V15" id="{7EDC6EF7-8AD3-4A22-B09A-9C2D96F216F8}" vid="{B0E828C9-6219-42BF-B63C-156B68E5CCE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283731-47E9-4F14-86D1-57C1EA2672A1}">
  <ds:schemaRefs>
    <ds:schemaRef ds:uri="http://schemas.microsoft.com/sharepoint/v3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16c05727-aa75-4e4a-9b5f-8a80a1165891"/>
    <ds:schemaRef ds:uri="http://purl.org/dc/elements/1.1/"/>
    <ds:schemaRef ds:uri="71af3243-3dd4-4a8d-8c0d-dd76da1f02a5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1846AD4-435D-4592-8088-FE2831A30D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D4B218-C04B-41F5-949D-06E9DAE96B0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604</Words>
  <Application>Microsoft Office PowerPoint</Application>
  <PresentationFormat>Произвольный</PresentationFormat>
  <Paragraphs>109</Paragraphs>
  <Slides>34</Slides>
  <Notes>29</Notes>
  <HiddenSlides>0</HiddenSlides>
  <MMClips>8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AngleLinesVTI</vt:lpstr>
      <vt:lpstr>Тема Office</vt:lpstr>
      <vt:lpstr> «Йохокуб» как средство развития первичных инженерно-технических и конструкторских навыков дошкольников</vt:lpstr>
      <vt:lpstr>Презентация PowerPoint</vt:lpstr>
      <vt:lpstr> «Йохокуб» — это не просто конструктор, это средство для формирования пространственного восприятия, логического мышления и творческого, инженерного потенциала у детей.</vt:lpstr>
      <vt:lpstr>Чем же так привлекателен  «йохокуб»  для детей  и педагогов? </vt:lpstr>
      <vt:lpstr>Видео с детьми </vt:lpstr>
      <vt:lpstr>Ключевые преимущества конструктора "Йохокуб"</vt:lpstr>
      <vt:lpstr> Типы заданий с йохокубом</vt:lpstr>
      <vt:lpstr>Интеграция с другими областями знаний</vt:lpstr>
      <vt:lpstr>Интеграция с другими областями знаний</vt:lpstr>
      <vt:lpstr>Интеграция с другими областями знаний</vt:lpstr>
      <vt:lpstr>Интеграция с другими областями знаний</vt:lpstr>
      <vt:lpstr>Интеграция с другими областями знаний</vt:lpstr>
      <vt:lpstr>Занятия с йохокубом – это не только игра, но и эффективное средство развития ребенка. Постоянно обновляйте задания, экспериментируйте, и ваши занятия будут приносить детям радость и пользу</vt:lpstr>
      <vt:lpstr>Игра "Пес Барбос и мир технических профессий"</vt:lpstr>
      <vt:lpstr>Презентация PowerPoint</vt:lpstr>
      <vt:lpstr>Создание йохокуба-трансформера для дидактической игры "Спецтехника" </vt:lpstr>
      <vt:lpstr>Познавательное занятие: воздушный транспорт </vt:lpstr>
      <vt:lpstr>Презентация PowerPoint</vt:lpstr>
      <vt:lpstr>Как «Йохокуб» помогает в развитии детей?</vt:lpstr>
      <vt:lpstr>Мастер-класс «ракета из «йохокуба»</vt:lpstr>
      <vt:lpstr>1. Этап </vt:lpstr>
      <vt:lpstr>Презентация PowerPoint</vt:lpstr>
      <vt:lpstr>2. Этап </vt:lpstr>
      <vt:lpstr>Презентация PowerPoint</vt:lpstr>
      <vt:lpstr>3. Этап </vt:lpstr>
      <vt:lpstr>Презентация PowerPoint</vt:lpstr>
      <vt:lpstr>4. Этап </vt:lpstr>
      <vt:lpstr>Презентация PowerPoint</vt:lpstr>
      <vt:lpstr>4. Этап </vt:lpstr>
      <vt:lpstr>Презентация PowerPoint</vt:lpstr>
      <vt:lpstr>5. Этап </vt:lpstr>
      <vt:lpstr>Презентация PowerPoint</vt:lpstr>
      <vt:lpstr>Обратная связь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2023-12-10T21:10:30Z</dcterms:created>
  <dcterms:modified xsi:type="dcterms:W3CDTF">2025-03-25T07:39:54Z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NXPowerLiteLastOptimized">
    <vt:lpwstr>424528781</vt:lpwstr>
  </property>
  <property fmtid="{D5CDD505-2E9C-101B-9397-08002B2CF9AE}" pid="4" name="NXPowerLiteSettings">
    <vt:lpwstr>F7C0031C027800</vt:lpwstr>
  </property>
  <property fmtid="{D5CDD505-2E9C-101B-9397-08002B2CF9AE}" pid="5" name="NXPowerLiteVersion">
    <vt:lpwstr>D10.3.2</vt:lpwstr>
  </property>
</Properties>
</file>