
<file path=[Content_Types].xml><?xml version="1.0" encoding="utf-8"?>
<Types xmlns="http://schemas.openxmlformats.org/package/2006/content-types"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5" r:id="rId3"/>
    <p:sldId id="286" r:id="rId4"/>
    <p:sldId id="287" r:id="rId5"/>
    <p:sldId id="315" r:id="rId6"/>
    <p:sldId id="316" r:id="rId7"/>
    <p:sldId id="312" r:id="rId8"/>
    <p:sldId id="311" r:id="rId9"/>
    <p:sldId id="289" r:id="rId10"/>
    <p:sldId id="300" r:id="rId11"/>
    <p:sldId id="296" r:id="rId12"/>
    <p:sldId id="297" r:id="rId13"/>
    <p:sldId id="307" r:id="rId14"/>
    <p:sldId id="257" r:id="rId15"/>
    <p:sldId id="258" r:id="rId16"/>
    <p:sldId id="259" r:id="rId17"/>
    <p:sldId id="298" r:id="rId18"/>
    <p:sldId id="317" r:id="rId19"/>
    <p:sldId id="308" r:id="rId20"/>
    <p:sldId id="274" r:id="rId21"/>
    <p:sldId id="313" r:id="rId22"/>
    <p:sldId id="301" r:id="rId23"/>
    <p:sldId id="314" r:id="rId24"/>
    <p:sldId id="26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7FC"/>
    <a:srgbClr val="33CC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0E30-03FA-4B25-8A1B-1332CCCF737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C153-CC7E-45FD-8990-5FF2E9F2B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5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E8D6D2C-F95E-0097-1ADF-3E98FDC770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33C369-334A-4DBD-BFCD-5B2DC494A47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4309EE41-38B2-845E-F27D-7AAD2C6CFDF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69A013E-E472-7B87-46ED-9498FE555B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397388C-B035-E382-AD4F-814AB2A2C2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213C8-0B63-4D27-8B49-EBF4C553EB2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944BC31E-5B66-81E2-46D2-7937B25E88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5BB3E3A-2CCB-482F-4511-B969B6E7E5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F41789D-DE8E-A4EF-38EB-A318C9A41F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9B7DA7-76BF-4007-BB47-A8CBFF807E6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A84D761F-1E0F-2EA0-DB06-935CB9BCB6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28B43CC-F72E-3421-13B1-ECD9A944FA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8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4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70FE6-DC31-3C63-8372-0C443BC89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932B2E-692B-38AC-48EB-14D0CAE7B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C35FB-2C45-0D13-4450-398141D672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48979-6EBD-4680-CEEF-A33122B9F9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CAF609-D90C-4BC6-B5BE-07455EAF43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04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5DC0-7E30-BFCB-A069-8134D878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518BA-805B-1451-8267-61FC1195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5E86E-34A4-ACE3-7305-CDC7A95915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AD64B7-F239-CFE8-BAC4-6BF5B8E3F9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2458E0-5D31-44B2-901F-425A91563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6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8851D-9898-AFA2-FE65-1B636DCA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6BB80-51D7-FE89-26D1-CC8DFB06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A129B-24B9-A8DD-009B-C3E44E01DC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A8A457-8020-0B8B-DF09-0C56A36260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41A4D2-AE5A-4EC7-A668-A2D2C2ED2D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35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0DAF-115D-4217-8D39-6DA49F02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168E8-493C-599E-C341-17BB1C7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F71769-F913-F364-BEB6-2D454C19C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D4CCA-8BF0-792B-5604-F06E49A423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0F61E-0695-73FE-D5CC-6D28AE5E08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34357B-496E-4A88-BC8E-99FFE16C1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39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BFD37-F137-4071-063E-B3E56BBA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CE82A-AED4-3041-E8F9-45A743709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F0684-4D8F-079B-D85A-E5F13BC73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8BE7CB-18D0-5ECD-A8B1-74ED12DD7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8457-F072-DBFD-DB5C-7D18DD5AA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8A5076-0B29-CA8D-DFBF-0D8F701E42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4BEBFB7-7F1B-34F9-B8B3-2817D40207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C206C9-6B10-496A-AC64-56F5BDB49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57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B9C65-E67B-7E92-BB65-16FB14FE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4F7E49-DA32-4F50-58AA-F41E9FE5F0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EF0F35-EADF-5B0D-65CF-AFD266EF19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BAE8EA-170E-4BCD-8C2B-1436E307C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69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644336-82AD-EDA4-C53F-8C6180560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913953-6748-B433-709D-B866673172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A02915-C670-4AD9-8393-9FCA771B4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342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CBC9B-EED5-57B5-40F1-254E56D7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FD5DE-F0D1-F117-CE8A-CB3F3F7E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0A456-BC4B-B88E-7993-02449F130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6271C-D187-E910-F4F5-A39E281776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8184F-D960-9550-110E-F71649F1A8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65954C-9FF0-43E1-99A1-BA006C9FF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03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34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DD764-2318-BBF4-B4E2-5E9B710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0B647-DAA8-5363-DF6D-33FB8A00F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3CB72D-35AD-6836-91BD-908EB13DE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A21B57-15C1-B214-F8EC-A69B76E3E2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EF956-BD2A-0B8F-B558-36B6F1A77F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F08A37-8C8A-43A5-8FC8-08A748679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061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B28E-E680-9277-A1D9-33EECC4D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10A800-A55F-EAC9-9523-0603CAA22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E988-B437-5E2C-F647-84622E891A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01565A-22C1-A99D-AD5D-2C3FDBE195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A76E10-1E57-4498-BB4C-D54ECB2837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03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8084ED-A5B9-51F5-F038-53B39A81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397F00-FA44-DF72-98FC-F2411BC98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269CB-399D-85B3-EC42-A1FF5B1F512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1E144-DF2A-45F8-E627-0FBF0FA327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698DBE-9624-477C-A14A-13A44872B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3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6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1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258B-E5A1-4828-84AF-66D7CF7DC7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4034-A3DC-4F5F-87A1-320A597D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BBC46AB-35A2-9EAA-EE0B-5EE5DAE5C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B4C8C64-CF6C-9627-A938-07C7187F4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024200-ADAB-368F-710B-06EC3F7BB0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14.11.22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E8C6CE3-DBEE-88BE-FCE3-B74B28657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7E5C9A-457B-9B08-D32B-54263A6B9C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09F0F226-29A7-469E-A2BB-FBE1B411A6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8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pn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7" Target="../media/image49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8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0.jpeg" Type="http://schemas.openxmlformats.org/officeDocument/2006/relationships/image"/><Relationship Id="rId5" Target="../media/image4.png" Type="http://schemas.openxmlformats.org/officeDocument/2006/relationships/image"/><Relationship Id="rId4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120F3-6430-2097-387D-5EFEDBC2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" y="0"/>
            <a:ext cx="909563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618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F5F3D67-90DE-4C1F-2ECA-F50BC7D2E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Aft>
                <a:spcPts val="800"/>
              </a:spcAft>
            </a:pP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конструкторских способностей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младших школьников через построение содержания образования на основе игровой, конструкторской, исследовательской, проектной деятельности.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922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4536504" cy="1296144"/>
          </a:xfrm>
        </p:spPr>
        <p:txBody>
          <a:bodyPr>
            <a:noAutofit/>
          </a:bodyPr>
          <a:lstStyle/>
          <a:p>
            <a:r>
              <a:rPr lang="ru-RU" sz="3200" dirty="0"/>
              <a:t>Задание 1</a:t>
            </a:r>
            <a:br>
              <a:rPr lang="ru-RU" sz="3200" dirty="0"/>
            </a:br>
            <a:r>
              <a:rPr lang="ru-RU" sz="3200" dirty="0"/>
              <a:t>Из 6 палочек сложить 4 треугольника</a:t>
            </a:r>
          </a:p>
        </p:txBody>
      </p:sp>
      <p:pic>
        <p:nvPicPr>
          <p:cNvPr id="1026" name="Picture 2" descr="Лего Рама Строительные Блоки - Бесплатное изображение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993710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6 палоче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/>
          <a:stretch/>
        </p:blipFill>
        <p:spPr bwMode="auto">
          <a:xfrm>
            <a:off x="2051721" y="2780928"/>
            <a:ext cx="3312367" cy="22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81DFC420-C38C-8A1D-C559-EE51BC607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4102" y="940817"/>
            <a:ext cx="1871634" cy="18045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22424-319C-6D2D-933C-80A25F7ED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192" y="3140968"/>
            <a:ext cx="365791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04"/>
            <a:ext cx="10009112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3A752B-D6A8-1621-EA25-2681F082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прочитай слова.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Стол, чашка, стул, тарелка, чайник, шкаф, диван, ложка, табурет, кресло, кастрюля.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раздели слова на группы так, чтобы каждой группе можно было дать общее название. Слова 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группы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подчеркни </a:t>
            </a:r>
            <a:r>
              <a:rPr lang="ru-RU" sz="3200" b="1" i="1" dirty="0">
                <a:solidFill>
                  <a:srgbClr val="333333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зеленым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цветом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другой группы </a:t>
            </a:r>
            <a:r>
              <a:rPr lang="ru-RU" sz="3200" b="1" i="1" dirty="0">
                <a:solidFill>
                  <a:srgbClr val="333333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0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15747"/>
            <a:ext cx="9828584" cy="704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5" descr="http://xn--i1abbnckbmcl9fb.xn--p1ai/%D1%81%D1%82%D0%B0%D1%82%D1%8C%D0%B8/534911/img5.jpg">
            <a:extLst>
              <a:ext uri="{FF2B5EF4-FFF2-40B4-BE49-F238E27FC236}">
                <a16:creationId xmlns:a16="http://schemas.microsoft.com/office/drawing/2014/main" id="{74610CFE-E087-EA7B-7334-3AC768D0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83" y="1009488"/>
            <a:ext cx="1821722" cy="21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://xn--i1abbnckbmcl9fb.xn--p1ai/%D1%81%D1%82%D0%B0%D1%82%D1%8C%D0%B8/534911/img6.jpg">
            <a:extLst>
              <a:ext uri="{FF2B5EF4-FFF2-40B4-BE49-F238E27FC236}">
                <a16:creationId xmlns:a16="http://schemas.microsoft.com/office/drawing/2014/main" id="{5D3BCD80-8076-87B5-32AA-99AAD99F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8" y="3758681"/>
            <a:ext cx="3383524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CB2177-E8B6-5E58-38E3-9335743A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37" y="1158005"/>
            <a:ext cx="32403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посмотри внимательно на рисунок. Здесь изображен сложенный пополам платочек. Как ты думаешь, если платочек развернуть, какой у него вид? Дорисуй платочек так, чтобы он выглядел развернутым.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F0425-E23F-278D-AB22-B12DB014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221" y="4131453"/>
            <a:ext cx="28083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внимательно рассмотри картинки и заполни пустую клетку, не нарушая закономерности.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1EF18-A27E-F91F-7F04-42EAEEC0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945841"/>
            <a:ext cx="845881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7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865096" cy="11430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Объект 3" descr="Тест на инженерное мышление ⚙️ А вы умеет вращать предметы в голове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208912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62180"/>
            <a:ext cx="9828584" cy="72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207424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Тест на инженерное мышление ⚙️ А вы умеет вращать предметы в голове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4"/>
            <a:ext cx="9144000" cy="64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Тест на инженерное мышление ⚙️ А вы умеет вращать предметы в голове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9323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9811448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7240"/>
            <a:ext cx="4557192" cy="1143000"/>
          </a:xfrm>
        </p:spPr>
        <p:txBody>
          <a:bodyPr>
            <a:noAutofit/>
          </a:bodyPr>
          <a:lstStyle/>
          <a:p>
            <a:r>
              <a:rPr dirty="0" kern="0" lang="ru-RU" sz="3200">
                <a:solidFill>
                  <a:srgbClr val="01010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Наборы LEGO® Education </a:t>
            </a:r>
            <a:endParaRPr dirty="0" lang="ru-RU" sz="32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t="30"/>
          <a:stretch/>
        </p:blipFill>
        <p:spPr>
          <a:xfrm>
            <a:off x="1043608" y="2310240"/>
            <a:ext cx="7200800" cy="45477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2B275-55EA-7AF0-C414-E4EE9F76EDB6}"/>
              </a:ext>
            </a:extLst>
          </p:cNvPr>
          <p:cNvSpPr txBox="1"/>
          <p:nvPr/>
        </p:nvSpPr>
        <p:spPr>
          <a:xfrm rot="20371891">
            <a:off x="176655" y="254572"/>
            <a:ext cx="3957324" cy="1754326"/>
          </a:xfrm>
          <a:prstGeom prst="rect">
            <a:avLst/>
          </a:prstGeom>
          <a:noFill/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contourW="19050" extrusionH="254000">
            <a:bevelT h="44450" prst="angle" w="82550"/>
            <a:bevelB h="44450" prst="angle" w="82550"/>
            <a:contourClr>
              <a:srgbClr val="FFFFFF"/>
            </a:contourClr>
          </a:sp3d>
        </p:spPr>
        <p:txBody>
          <a:bodyPr rtlCol="0" wrap="square">
            <a:spAutoFit/>
          </a:bodyPr>
          <a:lstStyle/>
          <a:p>
            <a:r>
              <a:rPr b="1" dirty="0" lang="ru-RU" sz="3600"/>
              <a:t>Курс</a:t>
            </a:r>
            <a:r>
              <a:rPr dirty="0" lang="ru-RU" sz="3600"/>
              <a:t> </a:t>
            </a:r>
            <a:r>
              <a:rPr b="1" dirty="0" lang="ru-RU" sz="3600"/>
              <a:t>внеурочной деятельности «Робототехника»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16639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E5777D-7527-A465-7CA7-4180CA37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337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84403-3EBE-DFA7-E23C-816C9EA6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0411CFD-8555-A5B5-75BE-0DE9974FF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813">
            <a:off x="272698" y="691421"/>
            <a:ext cx="5445978" cy="334523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52AAF0-5E13-58F2-4AF8-C6C3989A4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56684"/>
            <a:ext cx="4596646" cy="30838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E635F-1A0B-9996-3496-3FF8F5F34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9660">
            <a:off x="4805342" y="274638"/>
            <a:ext cx="4101316" cy="38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9673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71" y="-279412"/>
            <a:ext cx="964907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"/>
          <a:stretch/>
        </p:blipFill>
        <p:spPr bwMode="auto">
          <a:xfrm>
            <a:off x="1139769" y="1484785"/>
            <a:ext cx="346484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98524">
            <a:off x="1090550" y="896287"/>
            <a:ext cx="4406289" cy="1152128"/>
          </a:xfrm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contourW="19050" extrusionH="254000">
            <a:bevelT h="44450" prst="angle" w="82550"/>
            <a:bevelB h="44450" prst="angle" w="8255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b="1" dirty="0" kern="0" lang="ru-RU" sz="2800">
                <a:solidFill>
                  <a:srgbClr val="01010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естественную детскую любознательность </a:t>
            </a:r>
            <a:endParaRPr b="1" dirty="0" lang="ru-RU" sz="2800"/>
          </a:p>
        </p:txBody>
      </p:sp>
      <p:pic>
        <p:nvPicPr>
          <p:cNvPr id="5123" name="Picture 3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t="23"/>
          <a:stretch/>
        </p:blipFill>
        <p:spPr bwMode="auto">
          <a:xfrm>
            <a:off x="4716016" y="1484786"/>
            <a:ext cx="3381346" cy="3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37DEA-42E5-3D70-F4E8-A3D098940310}"/>
              </a:ext>
            </a:extLst>
          </p:cNvPr>
          <p:cNvSpPr txBox="1"/>
          <p:nvPr/>
        </p:nvSpPr>
        <p:spPr>
          <a:xfrm rot="20922003">
            <a:off x="4251587" y="1438884"/>
            <a:ext cx="4617236" cy="523220"/>
          </a:xfrm>
          <a:prstGeom prst="rect">
            <a:avLst/>
          </a:prstGeom>
          <a:noFill/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contourW="19050" extrusionH="254000">
            <a:bevelT h="44450" prst="angle" w="82550"/>
            <a:bevelB h="44450" prst="angle" w="82550"/>
            <a:contourClr>
              <a:srgbClr val="FFFFFF"/>
            </a:contourClr>
          </a:sp3d>
        </p:spPr>
        <p:txBody>
          <a:bodyPr rtlCol="0" wrap="square">
            <a:spAutoFit/>
          </a:bodyPr>
          <a:lstStyle/>
          <a:p>
            <a:r>
              <a:rPr b="1" dirty="0" kern="0" lang="ru-RU" sz="2800">
                <a:solidFill>
                  <a:srgbClr val="01010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навыки коммуникации</a:t>
            </a:r>
            <a:endParaRPr b="1" dirty="0" lang="ru-RU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F1C15-1D2F-31DC-F117-18CD92BC2689}"/>
              </a:ext>
            </a:extLst>
          </p:cNvPr>
          <p:cNvSpPr txBox="1"/>
          <p:nvPr/>
        </p:nvSpPr>
        <p:spPr>
          <a:xfrm>
            <a:off x="1619672" y="4941168"/>
            <a:ext cx="7056784" cy="523220"/>
          </a:xfrm>
          <a:prstGeom prst="rect">
            <a:avLst/>
          </a:prstGeom>
          <a:noFill/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contourW="19050" extrusionH="254000">
            <a:bevelT h="44450" prst="angle" w="82550"/>
            <a:bevelB h="44450" prst="angle" w="82550"/>
            <a:contourClr>
              <a:srgbClr val="FFFFFF"/>
            </a:contourClr>
          </a:sp3d>
        </p:spPr>
        <p:txBody>
          <a:bodyPr rtlCol="0" wrap="square">
            <a:spAutoFit/>
          </a:bodyPr>
          <a:lstStyle/>
          <a:p>
            <a:r>
              <a:rPr b="1" dirty="0" kern="0" lang="ru-RU" sz="2800">
                <a:solidFill>
                  <a:srgbClr val="010101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творческое и критическое  мышление</a:t>
            </a:r>
            <a:endParaRPr b="1" dirty="0" lang="ru-RU" sz="2800"/>
          </a:p>
        </p:txBody>
      </p:sp>
    </p:spTree>
    <p:extLst>
      <p:ext uri="{BB962C8B-B14F-4D97-AF65-F5344CB8AC3E}">
        <p14:creationId xmlns:p14="http://schemas.microsoft.com/office/powerpoint/2010/main" val="282767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62" y="-1143000"/>
            <a:ext cx="712879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8D03AFE3-D052-2B1D-40C4-8EB1123D2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353194"/>
            <a:ext cx="8202148" cy="6151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54949-AF72-622F-C443-858958AAC608}"/>
              </a:ext>
            </a:extLst>
          </p:cNvPr>
          <p:cNvSpPr txBox="1"/>
          <p:nvPr/>
        </p:nvSpPr>
        <p:spPr>
          <a:xfrm rot="21148347">
            <a:off x="-299108" y="259813"/>
            <a:ext cx="6120680" cy="13234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/>
              <a:t>Кружок</a:t>
            </a:r>
          </a:p>
          <a:p>
            <a:r>
              <a:rPr lang="ru-RU" sz="4000" b="1" dirty="0"/>
              <a:t>Конструкторское бюро </a:t>
            </a:r>
          </a:p>
        </p:txBody>
      </p:sp>
    </p:spTree>
    <p:extLst>
      <p:ext uri="{BB962C8B-B14F-4D97-AF65-F5344CB8AC3E}">
        <p14:creationId xmlns:p14="http://schemas.microsoft.com/office/powerpoint/2010/main" val="175530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77"/>
            <a:ext cx="9168120" cy="693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14733"/>
            <a:ext cx="832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Развитие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инженерного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мышления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49212-60DE-8B0A-CE77-8F81F9D63349}"/>
              </a:ext>
            </a:extLst>
          </p:cNvPr>
          <p:cNvSpPr txBox="1"/>
          <p:nvPr/>
        </p:nvSpPr>
        <p:spPr>
          <a:xfrm>
            <a:off x="251520" y="4248300"/>
            <a:ext cx="296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Прогнозирование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7B961-0166-E6A6-9181-8D60E51D0505}"/>
              </a:ext>
            </a:extLst>
          </p:cNvPr>
          <p:cNvSpPr txBox="1"/>
          <p:nvPr/>
        </p:nvSpPr>
        <p:spPr>
          <a:xfrm>
            <a:off x="1982538" y="2014189"/>
            <a:ext cx="258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Учет условий действия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C0D4-D67A-4EE0-DD42-C083A8D31C0D}"/>
              </a:ext>
            </a:extLst>
          </p:cNvPr>
          <p:cNvSpPr txBox="1"/>
          <p:nvPr/>
        </p:nvSpPr>
        <p:spPr>
          <a:xfrm>
            <a:off x="4550774" y="184611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Планирование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48477-8263-9297-93A4-2C499607175F}"/>
              </a:ext>
            </a:extLst>
          </p:cNvPr>
          <p:cNvSpPr txBox="1"/>
          <p:nvPr/>
        </p:nvSpPr>
        <p:spPr>
          <a:xfrm>
            <a:off x="7245960" y="475241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Рефлексия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7E56-DC5A-0ACF-778C-5E836D27409A}"/>
              </a:ext>
            </a:extLst>
          </p:cNvPr>
          <p:cNvSpPr txBox="1"/>
          <p:nvPr/>
        </p:nvSpPr>
        <p:spPr>
          <a:xfrm>
            <a:off x="3620769" y="450504"/>
            <a:ext cx="506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highlight>
                  <a:srgbClr val="FFFF00"/>
                </a:highlight>
              </a:rPr>
              <a:t>ПРАКТИЧЕСКАЯ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864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C2B042-F569-2F42-8E72-B59E2042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433047" cy="6858000"/>
          </a:xfrm>
          <a:prstGeom prst="rect">
            <a:avLst/>
          </a:prstGeom>
        </p:spPr>
      </p:pic>
      <p:sp>
        <p:nvSpPr>
          <p:cNvPr id="5121" name="Text Box 1">
            <a:extLst>
              <a:ext uri="{FF2B5EF4-FFF2-40B4-BE49-F238E27FC236}">
                <a16:creationId xmlns:a16="http://schemas.microsoft.com/office/drawing/2014/main" id="{60BFCDFB-227E-9481-A376-AF14FE3B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C029D68-7EFF-444F-83C9-184B04E4020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44B0CA-D5E0-AEC1-702B-43F158D8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852738"/>
            <a:ext cx="50419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0637CC4-82C1-F4F3-B10C-E639F92F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8913"/>
            <a:ext cx="38512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39BD85-39C6-796A-977A-C1A05294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401">
            <a:off x="4572000" y="3068638"/>
            <a:ext cx="298767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D349BC4D-E663-267D-FBE9-804109C365D4}"/>
              </a:ext>
            </a:extLst>
          </p:cNvPr>
          <p:cNvSpPr txBox="1">
            <a:spLocks noChangeArrowheads="1"/>
          </p:cNvSpPr>
          <p:nvPr/>
        </p:nvSpPr>
        <p:spPr bwMode="auto">
          <a:xfrm rot="317075">
            <a:off x="1787325" y="684062"/>
            <a:ext cx="4714949" cy="13234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Из виртуальности - в реальность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922338"/>
            <a:ext cx="6787068" cy="2627016"/>
          </a:xfrm>
        </p:spPr>
        <p:txBody>
          <a:bodyPr>
            <a:normAutofit fontScale="90000"/>
          </a:bodyPr>
          <a:lstStyle/>
          <a:p>
            <a:pPr algn="l"/>
            <a:r>
              <a:rPr b="1" dirty="0" lang="ru-RU" sz="2700"/>
              <a:t>FANCLASTIC </a:t>
            </a:r>
            <a:r>
              <a:rPr dirty="0" lang="ru-RU" sz="2700"/>
              <a:t>формирует:</a:t>
            </a:r>
            <a:br>
              <a:rPr dirty="0" lang="ru-RU" sz="2700"/>
            </a:br>
            <a:r>
              <a:rPr dirty="0" lang="ru-RU" sz="2700"/>
              <a:t>1) линейное образное мышление при пошаговой сборке модели;</a:t>
            </a:r>
            <a:br>
              <a:rPr dirty="0" lang="ru-RU" sz="2700"/>
            </a:br>
            <a:r>
              <a:rPr dirty="0" lang="ru-RU" sz="2700"/>
              <a:t>2) техническое мышление при сборке модели по образцу;</a:t>
            </a:r>
            <a:br>
              <a:rPr dirty="0" lang="ru-RU" sz="2700"/>
            </a:br>
            <a:r>
              <a:rPr dirty="0" lang="ru-RU" sz="2700"/>
              <a:t>3) инженерное мышление при сборке модели по самостоятельно составленной схеме.</a:t>
            </a:r>
          </a:p>
        </p:txBody>
      </p:sp>
      <p:sp>
        <p:nvSpPr>
          <p:cNvPr descr="Фанкластик. Уникальный конструктор российского производства" id="3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История бренда «Фанкластик» | Brand Info — информация о брендах" id="4" name="AutoShape 5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История бренда «Фанкластик» | Brand Info — информация о брендах" id="5" name="AutoShape 7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История бренда «Фанкластик» | Brand Info — информация о брендах" id="6" name="AutoShape 9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История бренда «Фанкластик» | Brand Info — информация о брендах" id="7" name="AutoShape 11"/>
          <p:cNvSpPr>
            <a:spLocks noChangeArrowheads="1" noChangeAspect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Модели - 3Д конструктор для системы образования" id="8" name="AutoShape 14"/>
          <p:cNvSpPr>
            <a:spLocks noChangeArrowheads="1" noChangeAspect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Модели - 3Д конструктор для системы образования" id="9" name="AutoShape 16"/>
          <p:cNvSpPr>
            <a:spLocks noChangeArrowheads="1" noChangeAspect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Модели - 3Д конструктор для системы образования" id="10" name="AutoShape 18"/>
          <p:cNvSpPr>
            <a:spLocks noChangeArrowheads="1" noChangeAspect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Модели - 3Д конструктор для системы образования" id="11" name="AutoShape 20"/>
          <p:cNvSpPr>
            <a:spLocks noChangeArrowheads="1" noChangeAspect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r="441"/>
          <a:stretch/>
        </p:blipFill>
        <p:spPr bwMode="auto">
          <a:xfrm>
            <a:off x="3104264" y="3890561"/>
            <a:ext cx="1012822" cy="18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descr="https://edu-storage-2.gounn.ru/storage/231682e9c7efe11dd3c13a4771465977?filename=s6cO83M-sqg.jpg&amp;domain=arzamaslicey" id="12" name="AutoShape 24"/>
          <p:cNvSpPr>
            <a:spLocks noChangeArrowheads="1" noChangeAspect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ADMIN\Desktop\уч года\фан 1.jpg" id="2074" name="Picture 2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07" y="3549353"/>
            <a:ext cx="1875812" cy="25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\Desktop\уч года\ан7.jpg" id="2075" name="Picture 27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87982"/>
            <a:ext cx="1857157" cy="24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23" r="502" t="52"/>
          <a:stretch/>
        </p:blipFill>
        <p:spPr bwMode="auto">
          <a:xfrm>
            <a:off x="1374775" y="3901630"/>
            <a:ext cx="1505271" cy="18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528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8987B-48E3-F631-CCD1-BE5F3F82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" y="-27352"/>
            <a:ext cx="9054950" cy="6791213"/>
          </a:xfrm>
          <a:prstGeom prst="rect">
            <a:avLst/>
          </a:prstGeom>
        </p:spPr>
      </p:pic>
      <p:sp>
        <p:nvSpPr>
          <p:cNvPr id="6145" name="Text Box 1">
            <a:extLst>
              <a:ext uri="{FF2B5EF4-FFF2-40B4-BE49-F238E27FC236}">
                <a16:creationId xmlns:a16="http://schemas.microsoft.com/office/drawing/2014/main" id="{E7D71684-EE63-2E27-E7FF-7941981D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4C45EF8-C4F7-4B35-A915-77A39F868D1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01ED10B-2D65-7B00-5CB8-85FF9597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6956"/>
            <a:ext cx="18573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30C5552-CF22-98B3-3D53-3E4888A9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6032"/>
          <a:stretch>
            <a:fillRect/>
          </a:stretch>
        </p:blipFill>
        <p:spPr bwMode="auto">
          <a:xfrm>
            <a:off x="4355976" y="2297245"/>
            <a:ext cx="375614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775" b="60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95F03-B95C-3AC2-6442-884B85C88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60" y="1914253"/>
            <a:ext cx="3272201" cy="38520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7E962-95BE-9B2A-8963-D114A0FA9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5403">
            <a:off x="-1023111" y="-2079346"/>
            <a:ext cx="8576635" cy="710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0FA03C-84AA-CDC6-9BE0-D87DED44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" y="0"/>
            <a:ext cx="8954674" cy="6858000"/>
          </a:xfrm>
          <a:prstGeom prst="rect">
            <a:avLst/>
          </a:prstGeom>
        </p:spPr>
      </p:pic>
      <p:pic>
        <p:nvPicPr>
          <p:cNvPr id="9217" name="Picture 1">
            <a:extLst>
              <a:ext uri="{FF2B5EF4-FFF2-40B4-BE49-F238E27FC236}">
                <a16:creationId xmlns:a16="http://schemas.microsoft.com/office/drawing/2014/main" id="{A520019B-9FB3-28AE-371A-6D823ABD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12" y="160763"/>
            <a:ext cx="45624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782EE7A5-A17F-071B-840B-FF91F5A0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4A80DA5-BDCE-441F-8F89-566796560D9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3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5F56AD2-DA73-685A-491F-27FB63E9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50419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DE316B4-33E9-E692-7D67-7F4F23B8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" y="1043992"/>
            <a:ext cx="3657398" cy="22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9E7CE-311E-2EE2-97E8-D138F9DE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22049"/>
            <a:ext cx="9073008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5BCF8F-86E4-8C23-01D4-8E85A6DCD93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65"/>
          <a:stretch>
            <a:fillRect/>
          </a:stretch>
        </p:blipFill>
        <p:spPr bwMode="auto">
          <a:xfrm>
            <a:off x="899592" y="422888"/>
            <a:ext cx="7560840" cy="60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4499E-652A-CF1F-1F27-4C00A031582D}"/>
              </a:ext>
            </a:extLst>
          </p:cNvPr>
          <p:cNvSpPr txBox="1"/>
          <p:nvPr/>
        </p:nvSpPr>
        <p:spPr>
          <a:xfrm rot="20590020">
            <a:off x="894788" y="800924"/>
            <a:ext cx="4176464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rtlCol="0" wrap="square">
            <a:spAutoFit/>
          </a:bodyPr>
          <a:lstStyle/>
          <a:p>
            <a:r>
              <a:rPr dirty="0" lang="ru-RU" sz="3200"/>
              <a:t>Качество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997EA-6E29-DE0A-F3EA-2ABC9314F27C}"/>
              </a:ext>
            </a:extLst>
          </p:cNvPr>
          <p:cNvSpPr txBox="1"/>
          <p:nvPr/>
        </p:nvSpPr>
        <p:spPr>
          <a:xfrm>
            <a:off x="4851922" y="912933"/>
            <a:ext cx="3456384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rtlCol="0" wrap="square">
            <a:spAutoFit/>
          </a:bodyPr>
          <a:lstStyle/>
          <a:p>
            <a:r>
              <a:rPr dirty="0" lang="ru-RU" sz="3200"/>
              <a:t>Творческое </a:t>
            </a:r>
          </a:p>
          <a:p>
            <a:r>
              <a:rPr dirty="0" lang="ru-RU" sz="3200"/>
              <a:t>развитие </a:t>
            </a:r>
          </a:p>
          <a:p>
            <a:r>
              <a:rPr dirty="0" lang="ru-RU" sz="3200"/>
              <a:t>личности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D4ACC-C57B-F28E-2C00-BAD7E81DE8A1}"/>
              </a:ext>
            </a:extLst>
          </p:cNvPr>
          <p:cNvSpPr txBox="1"/>
          <p:nvPr/>
        </p:nvSpPr>
        <p:spPr>
          <a:xfrm>
            <a:off x="1005529" y="5345066"/>
            <a:ext cx="756084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rtlCol="0" wrap="square">
            <a:spAutoFit/>
          </a:bodyPr>
          <a:lstStyle/>
          <a:p>
            <a:r>
              <a:rPr dirty="0" lang="ru-RU" sz="3600"/>
              <a:t>Развитие инженерного мышления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C3498-11DB-8B24-B78C-AE13952F9357}"/>
              </a:ext>
            </a:extLst>
          </p:cNvPr>
          <p:cNvSpPr txBox="1"/>
          <p:nvPr/>
        </p:nvSpPr>
        <p:spPr>
          <a:xfrm>
            <a:off x="899592" y="5944961"/>
            <a:ext cx="7773357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rtlCol="0" wrap="square">
            <a:spAutoFit/>
          </a:bodyPr>
          <a:lstStyle/>
          <a:p>
            <a:r>
              <a:rPr dirty="0" lang="ru-RU" sz="3200"/>
              <a:t>Развитие конструкторских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428525243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75456"/>
            <a:ext cx="9793088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52536" y="138952"/>
            <a:ext cx="7776864" cy="864096"/>
          </a:xfrm>
        </p:spPr>
        <p:txBody>
          <a:bodyPr>
            <a:normAutofit/>
          </a:bodyPr>
          <a:lstStyle/>
          <a:p>
            <a:r>
              <a:rPr lang="ru-RU" sz="4000" b="1" u="sng" dirty="0"/>
              <a:t>Инженерное мышление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6768752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3200" kern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Логическое</a:t>
            </a:r>
          </a:p>
          <a:p>
            <a:pPr>
              <a:lnSpc>
                <a:spcPct val="120000"/>
              </a:lnSpc>
            </a:pPr>
            <a:r>
              <a:rPr lang="ru-RU" kern="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ворческое</a:t>
            </a:r>
          </a:p>
          <a:p>
            <a:pPr>
              <a:lnSpc>
                <a:spcPct val="120000"/>
              </a:lnSpc>
            </a:pPr>
            <a:r>
              <a:rPr lang="ru-RU" kern="0" dirty="0"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3200" kern="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аглядно – образное</a:t>
            </a:r>
          </a:p>
          <a:p>
            <a:pPr>
              <a:lnSpc>
                <a:spcPct val="120000"/>
              </a:lnSpc>
            </a:pPr>
            <a:r>
              <a:rPr lang="ru-RU" kern="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200" kern="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рактическое</a:t>
            </a:r>
          </a:p>
          <a:p>
            <a:pPr>
              <a:lnSpc>
                <a:spcPct val="120000"/>
              </a:lnSpc>
            </a:pPr>
            <a:r>
              <a:rPr lang="ru-RU" sz="3200" kern="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Конструктивное</a:t>
            </a:r>
          </a:p>
          <a:p>
            <a:pPr>
              <a:lnSpc>
                <a:spcPct val="120000"/>
              </a:lnSpc>
            </a:pPr>
            <a:r>
              <a:rPr lang="ru-RU" kern="0" dirty="0">
                <a:highlight>
                  <a:srgbClr val="C6E7FC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kern="0" dirty="0">
                <a:effectLst/>
                <a:highlight>
                  <a:srgbClr val="C6E7FC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ехническое</a:t>
            </a:r>
          </a:p>
          <a:p>
            <a:pPr>
              <a:lnSpc>
                <a:spcPct val="120000"/>
              </a:lnSpc>
            </a:pPr>
            <a:r>
              <a:rPr lang="ru-RU" kern="0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itchFamily="18" charset="0"/>
              </a:rPr>
              <a:t>Исследовательское</a:t>
            </a:r>
            <a:endParaRPr lang="ru-RU" dirty="0">
              <a:highlight>
                <a:srgbClr val="00808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CC6FCC-4D02-4974-71B3-79299A92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50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375E0-6F25-24EB-FFF1-2B251B0D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НОО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BDDF8-7346-D7E4-527A-C102C917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…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в процессе обучения младшим школьникам необходимо обеспечить «</a:t>
            </a:r>
            <a:r>
              <a:rPr lang="ru-RU" sz="32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приобретение опыта практической преобразовательной деятельности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6B800-807B-3526-3F45-06FEA08CA2D5}"/>
              </a:ext>
            </a:extLst>
          </p:cNvPr>
          <p:cNvSpPr txBox="1"/>
          <p:nvPr/>
        </p:nvSpPr>
        <p:spPr>
          <a:xfrm rot="20776860">
            <a:off x="1115616" y="393305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highlight>
                  <a:srgbClr val="66CCFF"/>
                </a:highlight>
              </a:rPr>
              <a:t>Как?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C78D4-3D76-4AF0-0177-0DFE21C9920C}"/>
              </a:ext>
            </a:extLst>
          </p:cNvPr>
          <p:cNvSpPr txBox="1"/>
          <p:nvPr/>
        </p:nvSpPr>
        <p:spPr>
          <a:xfrm rot="189897">
            <a:off x="4057253" y="398073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highlight>
                  <a:srgbClr val="00FF00"/>
                </a:highlight>
              </a:rPr>
              <a:t>Посредством чего?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6D51A-D926-C397-FE22-391CCC5A768D}"/>
              </a:ext>
            </a:extLst>
          </p:cNvPr>
          <p:cNvSpPr txBox="1"/>
          <p:nvPr/>
        </p:nvSpPr>
        <p:spPr>
          <a:xfrm>
            <a:off x="4430717" y="498949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highlight>
                  <a:srgbClr val="00FFFF"/>
                </a:highlight>
              </a:rPr>
              <a:t>Где?</a:t>
            </a:r>
          </a:p>
        </p:txBody>
      </p:sp>
    </p:spTree>
    <p:extLst>
      <p:ext uri="{BB962C8B-B14F-4D97-AF65-F5344CB8AC3E}">
        <p14:creationId xmlns:p14="http://schemas.microsoft.com/office/powerpoint/2010/main" val="36609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FC2D0-DAA3-B3AA-B308-15125691D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-17252"/>
            <a:ext cx="910742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DCA47-FA8A-318B-67A4-9DE0D49A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/>
          <a:lstStyle/>
          <a:p>
            <a:r>
              <a:rPr lang="ru-RU" dirty="0">
                <a:highlight>
                  <a:srgbClr val="00FF00"/>
                </a:highlight>
              </a:rPr>
              <a:t>Конструкторская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B5AB6-CF61-D1F2-6F0D-32B83D10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5" y="155679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highlight>
                  <a:srgbClr val="33CCFF"/>
                </a:highlight>
              </a:rPr>
              <a:t>Конструирование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2A40A-8CBA-013B-BCD4-7216C9ED2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3515883" cy="2636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9BECEF-28BE-9ABE-24BD-8471F03BB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3" y="4088615"/>
            <a:ext cx="3901044" cy="29405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5020C6-8081-4031-8523-FEAF89269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00" y="792459"/>
            <a:ext cx="3515883" cy="23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6CDEC-2C51-173B-DDE3-D407BDA8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0"/>
            <a:ext cx="909523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B6DC6-575C-DA15-3EBA-A0643B01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33CCFF"/>
                </a:highlight>
              </a:rPr>
              <a:t>Конструкторские</a:t>
            </a:r>
            <a:r>
              <a:rPr lang="ru-RU" dirty="0"/>
              <a:t> </a:t>
            </a:r>
            <a:r>
              <a:rPr lang="ru-RU" dirty="0">
                <a:highlight>
                  <a:srgbClr val="00FF00"/>
                </a:highlight>
              </a:rPr>
              <a:t>способности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281854-996F-E5AD-AE20-54E344BCF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           </a:t>
            </a:r>
            <a:r>
              <a:rPr lang="ru-RU" sz="3600" dirty="0">
                <a:solidFill>
                  <a:srgbClr val="0070C0"/>
                </a:solidFill>
              </a:rPr>
              <a:t>конструирование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0DD9A-F9EE-5036-19A1-14FB233E3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98341"/>
          </a:xfrm>
        </p:spPr>
        <p:txBody>
          <a:bodyPr>
            <a:normAutofit fontScale="85000" lnSpcReduction="10000"/>
          </a:bodyPr>
          <a:lstStyle/>
          <a:p>
            <a:r>
              <a:rPr lang="ru-RU" sz="2400" kern="0" dirty="0">
                <a:effectLst/>
                <a:highlight>
                  <a:srgbClr val="33CC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процессом «создания модели, машины, сооружения, технологии с выполнением проектов и расчётов</a:t>
            </a:r>
          </a:p>
          <a:p>
            <a:r>
              <a:rPr lang="ru-RU" sz="2400" kern="0" dirty="0">
                <a:effectLst/>
                <a:highlight>
                  <a:srgbClr val="33CC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средство углубления и расширения полученных теоретических знаний и развития творческих способностей, изобретательских интересов и склонностей учащихся</a:t>
            </a:r>
            <a:endParaRPr lang="ru-RU" dirty="0">
              <a:highlight>
                <a:srgbClr val="33CCFF"/>
              </a:highlight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13E58BE-3A55-E561-AEDE-3FADDBA64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             </a:t>
            </a:r>
            <a:r>
              <a:rPr lang="ru-RU" sz="3800" dirty="0">
                <a:solidFill>
                  <a:srgbClr val="00B050"/>
                </a:solidFill>
              </a:rPr>
              <a:t>способности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4ECE6C2-8F38-8A41-E18F-4320934FE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513905"/>
            <a:ext cx="4041775" cy="1830189"/>
          </a:xfrm>
        </p:spPr>
        <p:txBody>
          <a:bodyPr>
            <a:normAutofit fontScale="85000" lnSpcReduction="10000"/>
          </a:bodyPr>
          <a:lstStyle/>
          <a:p>
            <a:r>
              <a:rPr lang="ru-RU" sz="2400" kern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синтез свойств индивида, которые должны отвечать требованиям деятельности и обеспечивать успешное выполнение</a:t>
            </a:r>
            <a:endParaRPr lang="ru-RU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770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7" y="-99392"/>
            <a:ext cx="10081120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ktom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521">
            <a:off x="1234585" y="513023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F17B6-F0DA-BBE2-5D19-B8B167A4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Конструкторские умения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3C151-3382-7415-017A-A2094FE7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532459"/>
            <a:ext cx="7246188" cy="458587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узнавать и выделять объект на основе выделения его существенных признаков;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синтезировать (собирания, составление) объект из готовых частей или построение этого объекта с помощью чертежа;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анализировать объект, расчленяя его на составные части;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преобразовывать объект или его видоизменять исходя из заданных параметров;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изготовлять новый объект из преобразованного или видоизменённого объекта либо его отдельных частей.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A0B43-7235-DBF4-AEC2-5646A7A8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3730">
            <a:off x="1102853" y="1542546"/>
            <a:ext cx="502468" cy="498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B50B4F-C3E7-F344-0E4C-ACAF926A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1262">
            <a:off x="1129003" y="2445432"/>
            <a:ext cx="557014" cy="552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A8CFF0-B8AC-D5E6-CFF8-FD8E4395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5153">
            <a:off x="1088092" y="3634127"/>
            <a:ext cx="557909" cy="553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EF7F16-589F-499B-7627-F8EB321DF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3378">
            <a:off x="1149675" y="4289650"/>
            <a:ext cx="557910" cy="5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7848" y="-917848"/>
            <a:ext cx="7416824" cy="92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40F3B6-A868-C110-6B07-E54A1E34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501204"/>
            <a:ext cx="5328592" cy="87301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 algn="ctr">
              <a:buNone/>
            </a:pPr>
            <a:r>
              <a:rPr lang="ru-RU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Содержания образования 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AEAAA-BCB4-D6F4-BCF8-1F6C28158780}"/>
              </a:ext>
            </a:extLst>
          </p:cNvPr>
          <p:cNvSpPr txBox="1"/>
          <p:nvPr/>
        </p:nvSpPr>
        <p:spPr>
          <a:xfrm>
            <a:off x="848531" y="491531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урочной деятельности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(учебные предметы)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7758E-3792-7AA9-F1FE-C2B5E509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78" y="2932215"/>
            <a:ext cx="2017951" cy="2298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7AFCB-C1D0-772F-DC6E-5039DDED1900}"/>
              </a:ext>
            </a:extLst>
          </p:cNvPr>
          <p:cNvSpPr txBox="1"/>
          <p:nvPr/>
        </p:nvSpPr>
        <p:spPr>
          <a:xfrm>
            <a:off x="3227702" y="4745100"/>
            <a:ext cx="2727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внеурочной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«Робототехника»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«Умники и умницы»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57A36-B674-57F6-6913-C6F21B3C8B7C}"/>
              </a:ext>
            </a:extLst>
          </p:cNvPr>
          <p:cNvSpPr txBox="1"/>
          <p:nvPr/>
        </p:nvSpPr>
        <p:spPr>
          <a:xfrm>
            <a:off x="5955347" y="476484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«Конструкторское бюро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Фанкластик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C9DD-7E16-A47F-7C1E-B9EAB03858C4}"/>
              </a:ext>
            </a:extLst>
          </p:cNvPr>
          <p:cNvSpPr txBox="1"/>
          <p:nvPr/>
        </p:nvSpPr>
        <p:spPr>
          <a:xfrm>
            <a:off x="2190112" y="2503408"/>
            <a:ext cx="3218894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Игровая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F2A8B-A407-9C4F-B2E8-13BFC60209DE}"/>
              </a:ext>
            </a:extLst>
          </p:cNvPr>
          <p:cNvSpPr txBox="1"/>
          <p:nvPr/>
        </p:nvSpPr>
        <p:spPr>
          <a:xfrm>
            <a:off x="755576" y="1598206"/>
            <a:ext cx="6902840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>Исследовательская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58001-DCE2-6671-BD52-43499E3586D8}"/>
              </a:ext>
            </a:extLst>
          </p:cNvPr>
          <p:cNvSpPr txBox="1"/>
          <p:nvPr/>
        </p:nvSpPr>
        <p:spPr>
          <a:xfrm rot="21347968">
            <a:off x="1843365" y="2980962"/>
            <a:ext cx="5496316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Конструкторская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2C809-561B-C101-1067-0661C9E9CEE7}"/>
              </a:ext>
            </a:extLst>
          </p:cNvPr>
          <p:cNvSpPr txBox="1"/>
          <p:nvPr/>
        </p:nvSpPr>
        <p:spPr>
          <a:xfrm>
            <a:off x="4660195" y="3027080"/>
            <a:ext cx="4005827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Проектная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868B18A-E4EB-B362-7EA1-1AF6028D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48" y="169503"/>
            <a:ext cx="2791124" cy="17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8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FDFF4B-B118-A5B8-FD4D-B8881465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82" y="3536188"/>
            <a:ext cx="4411218" cy="29408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93793F-DB4D-77E3-F7FC-2D85DDA0E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48" y="959149"/>
            <a:ext cx="4697117" cy="31314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8F98BB-4543-7577-FE1C-02B79295D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" y="980728"/>
            <a:ext cx="4411218" cy="3205701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4463"/>
            <a:ext cx="9649072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7000875" y="3933056"/>
            <a:ext cx="2143125" cy="29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8" name="AutoShape 2" descr="Головоломки со спич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5E788C-995E-AA41-153C-E3AD6429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ighlight>
                  <a:srgbClr val="00FF00"/>
                </a:highlight>
              </a:rPr>
              <a:t>Урок окружающего мира «Многонациональная Россия»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A0F3B6-9819-26F3-C627-2A91C5CBC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6" y="4173970"/>
            <a:ext cx="3888692" cy="25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5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3094</TotalTime>
  <Words>444</Words>
  <Application>Microsoft Office PowerPoint</Application>
  <PresentationFormat>Экран (4:3)</PresentationFormat>
  <Paragraphs>79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Оформление по умолчанию</vt:lpstr>
      <vt:lpstr>  Развитие конструкторских способностей младших школьников через построение содержания образования на основе игровой, конструкторской, исследовательской, проектной деятельности. </vt:lpstr>
      <vt:lpstr>Презентация PowerPoint</vt:lpstr>
      <vt:lpstr>Инженерное мышление</vt:lpstr>
      <vt:lpstr>ФГОС НОО</vt:lpstr>
      <vt:lpstr>Конструкторская деятельность</vt:lpstr>
      <vt:lpstr>Конструкторские способности</vt:lpstr>
      <vt:lpstr>Конструкторские умения</vt:lpstr>
      <vt:lpstr> </vt:lpstr>
      <vt:lpstr>Урок окружающего мира «Многонациональная Россия»</vt:lpstr>
      <vt:lpstr>Задание 1 Из 6 палочек сложить 4 треугольника</vt:lpstr>
      <vt:lpstr>Презентация PowerPoint</vt:lpstr>
      <vt:lpstr>Презентация PowerPoint</vt:lpstr>
      <vt:lpstr>Презентация PowerPoint</vt:lpstr>
      <vt:lpstr>  </vt:lpstr>
      <vt:lpstr> </vt:lpstr>
      <vt:lpstr>Наборы LEGO® Education </vt:lpstr>
      <vt:lpstr>Презентация PowerPoint</vt:lpstr>
      <vt:lpstr>естественную детскую любознательность </vt:lpstr>
      <vt:lpstr>Презентация PowerPoint</vt:lpstr>
      <vt:lpstr>Презентация PowerPoint</vt:lpstr>
      <vt:lpstr>FANCLASTIC формирует: 1) линейное образное мышление при пошаговой сборке модели; 2) техническое мышление при сборке модели по образцу; 3) инженерное мышление при сборке модели по самостоятельно составленной схеме.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инженерного мышления у младшего школьника</dc:title>
  <dc:creator>ADMIN</dc:creator>
  <cp:lastModifiedBy>Пользователь</cp:lastModifiedBy>
  <cp:revision>94</cp:revision>
  <dcterms:created xsi:type="dcterms:W3CDTF">2022-03-01T02:23:09Z</dcterms:created>
  <dcterms:modified xsi:type="dcterms:W3CDTF">2025-03-24T14:03:29Z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6858426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