
<file path=[Content_Types].xml><?xml version="1.0" encoding="utf-8"?>
<Types xmlns="http://schemas.openxmlformats.org/package/2006/content-types">
  <Override ContentType="application/vnd.openxmlformats-officedocument.presentationml.slide+xml" PartName="/ppt/slides/slide6.xml"/>
  <Override ContentType="application/vnd.openxmlformats-officedocument.presentationml.slideLayout+xml" PartName="/ppt/slideLayouts/slideLayout8.xml"/>
  <Override ContentType="application/vnd.openxmlformats-officedocument.drawingml.diagramColors+xml" PartName="/ppt/diagrams/colors1.xml"/>
  <Default ContentType="image/svg+xml" Extension="svg"/>
  <Override ContentType="application/vnd.ms-office.drawingml.diagramDrawing+xml" PartName="/ppt/diagrams/drawing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drawingml.diagramStyle+xml" PartName="/ppt/diagrams/quickStyle2.xml"/>
  <Override ContentType="application/vnd.ms-office.drawingml.diagramDrawing+xml" PartName="/ppt/diagrams/drawing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theme+xml" PartName="/ppt/theme/theme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Default ContentType="image/jpeg" Extension="jpeg"/>
  <Override ContentType="application/vnd.openxmlformats-officedocument.drawingml.diagramStyle+xml" PartName="/ppt/diagrams/quickStyle1.xml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Layout+xml" PartName="/ppt/slideLayouts/slideLayout1.xml"/>
  <Override ContentType="application/vnd.openxmlformats-officedocument.extended-properties+xml" PartName="/docProps/app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drawingml.diagramLayout+xml" PartName="/ppt/diagrams/layout2.xml"/>
  <Override ContentType="application/vnd.openxmlformats-officedocument.drawingml.diagramLayout+xml" PartName="/ppt/diagrams/layout1.xml"/>
  <Override ContentType="application/vnd.openxmlformats-officedocument.drawingml.diagramData+xml" PartName="/ppt/diagrams/data2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viewProps+xml" PartName="/ppt/viewProps.xml"/>
  <Override ContentType="application/vnd.openxmlformats-officedocument.presentationml.slideLayout+xml" PartName="/ppt/slideLayouts/slideLayout9.xml"/>
  <Override ContentType="application/vnd.openxmlformats-officedocument.drawingml.diagramData+xml" PartName="/ppt/diagrams/data1.xml"/>
  <Override ContentType="application/vnd.openxmlformats-package.core-properties+xml" PartName="/docProps/core.xml"/>
  <Override ContentType="application/vnd.openxmlformats-officedocument.presentationml.slide+xml" PartName="/ppt/slides/slide5.xml"/>
  <Override ContentType="application/vnd.openxmlformats-officedocument.presentationml.slideLayout+xml" PartName="/ppt/slideLayouts/slideLayout7.xml"/>
  <Default ContentType="image/png" Extension="png"/>
  <Override ContentType="application/vnd.openxmlformats-officedocument.drawingml.diagramColors+xml" PartName="/ppt/diagrams/colors2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91" r:id="rId4"/>
    <p:sldId id="278" r:id="rId5"/>
    <p:sldId id="257" r:id="rId6"/>
    <p:sldId id="280" r:id="rId7"/>
    <p:sldId id="267" r:id="rId8"/>
    <p:sldId id="281" r:id="rId9"/>
    <p:sldId id="282" r:id="rId10"/>
    <p:sldId id="292" r:id="rId11"/>
    <p:sldId id="283" r:id="rId12"/>
    <p:sldId id="290" r:id="rId13"/>
    <p:sldId id="287" r:id="rId14"/>
    <p:sldId id="285" r:id="rId15"/>
    <p:sldId id="268" r:id="rId16"/>
    <p:sldId id="288" r:id="rId17"/>
    <p:sldId id="269" r:id="rId18"/>
    <p:sldId id="262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600FF"/>
    <a:srgbClr val="69009B"/>
    <a:srgbClr val="D60093"/>
    <a:srgbClr val="FF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660B408-B3CF-4A94-85FC-2B1E0A45F4A2}" styleName="Темный стиль 2 —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040" autoAdjust="0"/>
    <p:restoredTop sz="94660"/>
  </p:normalViewPr>
  <p:slideViewPr>
    <p:cSldViewPr snapToGrid="0">
      <p:cViewPr>
        <p:scale>
          <a:sx n="110" d="100"/>
          <a:sy n="110" d="100"/>
        </p:scale>
        <p:origin x="1734" y="7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861E08-3ED5-4946-8D41-ACB8B3DAB847}" type="doc">
      <dgm:prSet loTypeId="urn:microsoft.com/office/officeart/2005/8/layout/process4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583D45F-1F49-4779-BB6D-647204A809D6}" type="pres">
      <dgm:prSet presAssocID="{CA861E08-3ED5-4946-8D41-ACB8B3DAB84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389E7CCE-05D1-4EF7-8250-5C7A009FC72D}" type="presOf" srcId="{CA861E08-3ED5-4946-8D41-ACB8B3DAB847}" destId="{B583D45F-1F49-4779-BB6D-647204A809D6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4133A60-788A-4E6B-96FF-C38A716AC3CE}" type="doc">
      <dgm:prSet loTypeId="urn:microsoft.com/office/officeart/2005/8/layout/process4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F5AA5A5-79AA-407F-B46E-9A3DBB679EAC}">
      <dgm:prSet phldrT="[Текст]" custT="1"/>
      <dgm:spPr/>
      <dgm:t>
        <a:bodyPr/>
        <a:lstStyle/>
        <a:p>
          <a:r>
            <a:rPr lang="ru-RU" sz="2400" b="1" dirty="0" smtClean="0">
              <a:latin typeface="Century" panose="02040604050505020304" pitchFamily="18" charset="0"/>
            </a:rPr>
            <a:t>первый год обучения</a:t>
          </a:r>
          <a:endParaRPr lang="ru-RU" sz="2400" b="1" dirty="0">
            <a:latin typeface="Century" panose="02040604050505020304" pitchFamily="18" charset="0"/>
          </a:endParaRPr>
        </a:p>
      </dgm:t>
    </dgm:pt>
    <dgm:pt modelId="{E2C91319-7535-44C3-AA01-50DD84727B14}" type="parTrans" cxnId="{B9CA37C4-89AF-4684-88CF-1FFF53D40F43}">
      <dgm:prSet/>
      <dgm:spPr/>
      <dgm:t>
        <a:bodyPr/>
        <a:lstStyle/>
        <a:p>
          <a:endParaRPr lang="ru-RU"/>
        </a:p>
      </dgm:t>
    </dgm:pt>
    <dgm:pt modelId="{DB8580AA-0EEC-42AE-A4EF-E9EB7B86D2F7}" type="sibTrans" cxnId="{B9CA37C4-89AF-4684-88CF-1FFF53D40F43}">
      <dgm:prSet/>
      <dgm:spPr/>
      <dgm:t>
        <a:bodyPr/>
        <a:lstStyle/>
        <a:p>
          <a:endParaRPr lang="ru-RU"/>
        </a:p>
      </dgm:t>
    </dgm:pt>
    <dgm:pt modelId="{41EFF563-26C5-4A6C-9F9F-E77CD1A32852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7030A0"/>
              </a:solidFill>
              <a:latin typeface="Century" panose="02040604050505020304" pitchFamily="18" charset="0"/>
            </a:rPr>
            <a:t>от 4 до 5 лет</a:t>
          </a:r>
          <a:endParaRPr lang="ru-RU" sz="1800" b="1" dirty="0">
            <a:solidFill>
              <a:srgbClr val="7030A0"/>
            </a:solidFill>
            <a:latin typeface="Century" panose="02040604050505020304" pitchFamily="18" charset="0"/>
          </a:endParaRPr>
        </a:p>
      </dgm:t>
    </dgm:pt>
    <dgm:pt modelId="{5F52D482-FA78-4156-BA34-636A10BDAE64}" type="parTrans" cxnId="{60214856-0EAE-4E5B-B9CE-6C023BA0AE31}">
      <dgm:prSet/>
      <dgm:spPr/>
      <dgm:t>
        <a:bodyPr/>
        <a:lstStyle/>
        <a:p>
          <a:endParaRPr lang="ru-RU"/>
        </a:p>
      </dgm:t>
    </dgm:pt>
    <dgm:pt modelId="{43EBE0CD-2238-45E3-AFB0-01AC11B6778C}" type="sibTrans" cxnId="{60214856-0EAE-4E5B-B9CE-6C023BA0AE31}">
      <dgm:prSet/>
      <dgm:spPr/>
      <dgm:t>
        <a:bodyPr/>
        <a:lstStyle/>
        <a:p>
          <a:endParaRPr lang="ru-RU"/>
        </a:p>
      </dgm:t>
    </dgm:pt>
    <dgm:pt modelId="{3C553769-40D9-446D-99D3-09C9233DCEBF}">
      <dgm:prSet phldrT="[Текст]" custT="1"/>
      <dgm:spPr/>
      <dgm:t>
        <a:bodyPr/>
        <a:lstStyle/>
        <a:p>
          <a:r>
            <a:rPr lang="ru-RU" sz="2400" b="1" dirty="0" smtClean="0">
              <a:latin typeface="Century" panose="02040604050505020304" pitchFamily="18" charset="0"/>
            </a:rPr>
            <a:t>второй год обучения</a:t>
          </a:r>
          <a:endParaRPr lang="ru-RU" sz="2400" b="1" dirty="0">
            <a:latin typeface="Century" panose="02040604050505020304" pitchFamily="18" charset="0"/>
          </a:endParaRPr>
        </a:p>
      </dgm:t>
    </dgm:pt>
    <dgm:pt modelId="{EC2E0DDA-6BB1-4C91-812F-E9CE06218875}" type="parTrans" cxnId="{C89097E1-E367-408B-91D6-C7E0651D6C20}">
      <dgm:prSet/>
      <dgm:spPr/>
      <dgm:t>
        <a:bodyPr/>
        <a:lstStyle/>
        <a:p>
          <a:endParaRPr lang="ru-RU"/>
        </a:p>
      </dgm:t>
    </dgm:pt>
    <dgm:pt modelId="{0627EC1E-4C9B-44AE-A91F-3169AF7FC2B6}" type="sibTrans" cxnId="{C89097E1-E367-408B-91D6-C7E0651D6C20}">
      <dgm:prSet/>
      <dgm:spPr/>
      <dgm:t>
        <a:bodyPr/>
        <a:lstStyle/>
        <a:p>
          <a:endParaRPr lang="ru-RU"/>
        </a:p>
      </dgm:t>
    </dgm:pt>
    <dgm:pt modelId="{1EFCBB71-6B54-4A57-937A-C001E0D7C8E4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7030A0"/>
              </a:solidFill>
              <a:latin typeface="Century" panose="02040604050505020304" pitchFamily="18" charset="0"/>
            </a:rPr>
            <a:t>от 5 до 6 лет</a:t>
          </a:r>
          <a:endParaRPr lang="ru-RU" sz="1800" b="1" dirty="0">
            <a:solidFill>
              <a:srgbClr val="7030A0"/>
            </a:solidFill>
            <a:latin typeface="Century" panose="02040604050505020304" pitchFamily="18" charset="0"/>
          </a:endParaRPr>
        </a:p>
      </dgm:t>
    </dgm:pt>
    <dgm:pt modelId="{05E77D4B-4910-4A44-99BA-F33CC308EA39}" type="parTrans" cxnId="{534A8471-A57A-4381-B711-76DB4FD452D4}">
      <dgm:prSet/>
      <dgm:spPr/>
      <dgm:t>
        <a:bodyPr/>
        <a:lstStyle/>
        <a:p>
          <a:endParaRPr lang="ru-RU"/>
        </a:p>
      </dgm:t>
    </dgm:pt>
    <dgm:pt modelId="{447B636B-0AB6-4B44-BE3F-B72BE0CC3B63}" type="sibTrans" cxnId="{534A8471-A57A-4381-B711-76DB4FD452D4}">
      <dgm:prSet/>
      <dgm:spPr/>
      <dgm:t>
        <a:bodyPr/>
        <a:lstStyle/>
        <a:p>
          <a:endParaRPr lang="ru-RU"/>
        </a:p>
      </dgm:t>
    </dgm:pt>
    <dgm:pt modelId="{5D844604-C977-4F02-BE7A-D12809F129CD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7030A0"/>
              </a:solidFill>
              <a:latin typeface="Century" panose="02040604050505020304" pitchFamily="18" charset="0"/>
            </a:rPr>
            <a:t>ознакомление с виртуальным миром</a:t>
          </a:r>
          <a:endParaRPr lang="ru-RU" sz="1800" b="1" dirty="0">
            <a:solidFill>
              <a:srgbClr val="7030A0"/>
            </a:solidFill>
            <a:latin typeface="Century" panose="02040604050505020304" pitchFamily="18" charset="0"/>
          </a:endParaRPr>
        </a:p>
      </dgm:t>
    </dgm:pt>
    <dgm:pt modelId="{B8208882-1B9D-4A88-990A-03A2335BC4E2}" type="parTrans" cxnId="{C045F1E9-BC4F-4EC3-8FE5-FC7EC977147E}">
      <dgm:prSet/>
      <dgm:spPr/>
      <dgm:t>
        <a:bodyPr/>
        <a:lstStyle/>
        <a:p>
          <a:endParaRPr lang="ru-RU"/>
        </a:p>
      </dgm:t>
    </dgm:pt>
    <dgm:pt modelId="{F1BE9EAD-519C-4599-97CB-33CFBE5D6A2E}" type="sibTrans" cxnId="{C045F1E9-BC4F-4EC3-8FE5-FC7EC977147E}">
      <dgm:prSet/>
      <dgm:spPr/>
      <dgm:t>
        <a:bodyPr/>
        <a:lstStyle/>
        <a:p>
          <a:endParaRPr lang="ru-RU"/>
        </a:p>
      </dgm:t>
    </dgm:pt>
    <dgm:pt modelId="{014C153B-7860-41DB-843D-54959CBCABE5}">
      <dgm:prSet phldrT="[Текст]" custT="1"/>
      <dgm:spPr/>
      <dgm:t>
        <a:bodyPr/>
        <a:lstStyle/>
        <a:p>
          <a:r>
            <a:rPr lang="ru-RU" sz="2400" b="1" dirty="0" smtClean="0">
              <a:latin typeface="Century" panose="02040604050505020304" pitchFamily="18" charset="0"/>
            </a:rPr>
            <a:t>третий год обучения</a:t>
          </a:r>
          <a:endParaRPr lang="ru-RU" sz="2400" b="1" dirty="0">
            <a:latin typeface="Century" panose="02040604050505020304" pitchFamily="18" charset="0"/>
          </a:endParaRPr>
        </a:p>
      </dgm:t>
    </dgm:pt>
    <dgm:pt modelId="{51881C35-E63F-47B0-A25F-13EB13A7E4E1}" type="parTrans" cxnId="{2A1DBCA2-0C70-4293-B433-4A0E6A486E79}">
      <dgm:prSet/>
      <dgm:spPr/>
      <dgm:t>
        <a:bodyPr/>
        <a:lstStyle/>
        <a:p>
          <a:endParaRPr lang="ru-RU"/>
        </a:p>
      </dgm:t>
    </dgm:pt>
    <dgm:pt modelId="{83CE5F7F-4499-493E-AF8E-1C07633C47E6}" type="sibTrans" cxnId="{2A1DBCA2-0C70-4293-B433-4A0E6A486E79}">
      <dgm:prSet/>
      <dgm:spPr/>
      <dgm:t>
        <a:bodyPr/>
        <a:lstStyle/>
        <a:p>
          <a:endParaRPr lang="ru-RU"/>
        </a:p>
      </dgm:t>
    </dgm:pt>
    <dgm:pt modelId="{7C2EB849-C598-472B-8377-816CFA8DD1E8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7030A0"/>
              </a:solidFill>
              <a:latin typeface="Century" panose="02040604050505020304" pitchFamily="18" charset="0"/>
            </a:rPr>
            <a:t>от 6 до 7 лет</a:t>
          </a:r>
          <a:endParaRPr lang="ru-RU" sz="1800" b="1" dirty="0">
            <a:solidFill>
              <a:srgbClr val="7030A0"/>
            </a:solidFill>
            <a:latin typeface="Century" panose="02040604050505020304" pitchFamily="18" charset="0"/>
          </a:endParaRPr>
        </a:p>
      </dgm:t>
    </dgm:pt>
    <dgm:pt modelId="{3233247A-CB29-475A-B725-E55DFF5214A7}" type="parTrans" cxnId="{4179A85E-7072-402C-8AC1-98CDD9629E1C}">
      <dgm:prSet/>
      <dgm:spPr/>
      <dgm:t>
        <a:bodyPr/>
        <a:lstStyle/>
        <a:p>
          <a:endParaRPr lang="ru-RU"/>
        </a:p>
      </dgm:t>
    </dgm:pt>
    <dgm:pt modelId="{B439AD0C-29C1-42D8-AEA2-2E4F5B8D8110}" type="sibTrans" cxnId="{4179A85E-7072-402C-8AC1-98CDD9629E1C}">
      <dgm:prSet/>
      <dgm:spPr/>
      <dgm:t>
        <a:bodyPr/>
        <a:lstStyle/>
        <a:p>
          <a:endParaRPr lang="ru-RU"/>
        </a:p>
      </dgm:t>
    </dgm:pt>
    <dgm:pt modelId="{1D59D1FA-F426-4E28-B19F-DE33C1F21BEA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7030A0"/>
              </a:solidFill>
              <a:latin typeface="Century" panose="02040604050505020304" pitchFamily="18" charset="0"/>
            </a:rPr>
            <a:t>использование цифровой образовательной среды</a:t>
          </a:r>
          <a:endParaRPr lang="ru-RU" sz="1800" b="1" dirty="0">
            <a:solidFill>
              <a:srgbClr val="7030A0"/>
            </a:solidFill>
            <a:latin typeface="Century" panose="02040604050505020304" pitchFamily="18" charset="0"/>
          </a:endParaRPr>
        </a:p>
      </dgm:t>
    </dgm:pt>
    <dgm:pt modelId="{D6E575D0-B43F-487E-9E11-EF51753F658E}" type="parTrans" cxnId="{24AF14CC-66EF-4AEC-BC93-8BB4EB131C50}">
      <dgm:prSet/>
      <dgm:spPr/>
      <dgm:t>
        <a:bodyPr/>
        <a:lstStyle/>
        <a:p>
          <a:endParaRPr lang="ru-RU"/>
        </a:p>
      </dgm:t>
    </dgm:pt>
    <dgm:pt modelId="{4341D4A8-B217-4304-859A-05B113CAF0E9}" type="sibTrans" cxnId="{24AF14CC-66EF-4AEC-BC93-8BB4EB131C50}">
      <dgm:prSet/>
      <dgm:spPr/>
      <dgm:t>
        <a:bodyPr/>
        <a:lstStyle/>
        <a:p>
          <a:endParaRPr lang="ru-RU"/>
        </a:p>
      </dgm:t>
    </dgm:pt>
    <dgm:pt modelId="{663A93F1-9631-4A6D-88E6-719289A742C7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7030A0"/>
              </a:solidFill>
              <a:latin typeface="Century" panose="02040604050505020304" pitchFamily="18" charset="0"/>
            </a:rPr>
            <a:t>использование материальных объектов</a:t>
          </a:r>
          <a:endParaRPr lang="ru-RU" sz="1800" b="1" dirty="0">
            <a:solidFill>
              <a:srgbClr val="7030A0"/>
            </a:solidFill>
            <a:latin typeface="Century" panose="02040604050505020304" pitchFamily="18" charset="0"/>
          </a:endParaRPr>
        </a:p>
      </dgm:t>
    </dgm:pt>
    <dgm:pt modelId="{EFB815EA-F3DA-423F-95D1-788F9CA45B6C}" type="sibTrans" cxnId="{90317354-F2C0-4DA4-9FA5-2E58E5A2197E}">
      <dgm:prSet/>
      <dgm:spPr/>
      <dgm:t>
        <a:bodyPr/>
        <a:lstStyle/>
        <a:p>
          <a:endParaRPr lang="ru-RU"/>
        </a:p>
      </dgm:t>
    </dgm:pt>
    <dgm:pt modelId="{7861AD85-7248-482B-8066-FDC79DB043B0}" type="parTrans" cxnId="{90317354-F2C0-4DA4-9FA5-2E58E5A2197E}">
      <dgm:prSet/>
      <dgm:spPr/>
      <dgm:t>
        <a:bodyPr/>
        <a:lstStyle/>
        <a:p>
          <a:endParaRPr lang="ru-RU"/>
        </a:p>
      </dgm:t>
    </dgm:pt>
    <dgm:pt modelId="{87013418-AAE5-4DA3-B828-498DD552CB9F}" type="pres">
      <dgm:prSet presAssocID="{14133A60-788A-4E6B-96FF-C38A716AC3C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A9227FD-2ED2-476D-92E6-516F37425A0A}" type="pres">
      <dgm:prSet presAssocID="{014C153B-7860-41DB-843D-54959CBCABE5}" presName="boxAndChildren" presStyleCnt="0"/>
      <dgm:spPr/>
    </dgm:pt>
    <dgm:pt modelId="{466556C3-E358-4EF5-9786-76FB7B3FE9C7}" type="pres">
      <dgm:prSet presAssocID="{014C153B-7860-41DB-843D-54959CBCABE5}" presName="parentTextBox" presStyleLbl="node1" presStyleIdx="0" presStyleCnt="3"/>
      <dgm:spPr/>
      <dgm:t>
        <a:bodyPr/>
        <a:lstStyle/>
        <a:p>
          <a:endParaRPr lang="ru-RU"/>
        </a:p>
      </dgm:t>
    </dgm:pt>
    <dgm:pt modelId="{9C5F171C-97DE-42AF-9FAA-C99AFFF29981}" type="pres">
      <dgm:prSet presAssocID="{014C153B-7860-41DB-843D-54959CBCABE5}" presName="entireBox" presStyleLbl="node1" presStyleIdx="0" presStyleCnt="3"/>
      <dgm:spPr/>
      <dgm:t>
        <a:bodyPr/>
        <a:lstStyle/>
        <a:p>
          <a:endParaRPr lang="ru-RU"/>
        </a:p>
      </dgm:t>
    </dgm:pt>
    <dgm:pt modelId="{D5D93545-4295-4DAA-8488-C20DDE3DE561}" type="pres">
      <dgm:prSet presAssocID="{014C153B-7860-41DB-843D-54959CBCABE5}" presName="descendantBox" presStyleCnt="0"/>
      <dgm:spPr/>
    </dgm:pt>
    <dgm:pt modelId="{71239998-FF0E-4CC1-BC95-846C2D1FB332}" type="pres">
      <dgm:prSet presAssocID="{7C2EB849-C598-472B-8377-816CFA8DD1E8}" presName="childTextBox" presStyleLbl="f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E17AF8-6D8E-466A-B7A1-161EE54B3D6C}" type="pres">
      <dgm:prSet presAssocID="{1D59D1FA-F426-4E28-B19F-DE33C1F21BEA}" presName="childTextBox" presStyleLbl="f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83BCE4-3394-4784-B8B8-81E5F06CBFE6}" type="pres">
      <dgm:prSet presAssocID="{0627EC1E-4C9B-44AE-A91F-3169AF7FC2B6}" presName="sp" presStyleCnt="0"/>
      <dgm:spPr/>
    </dgm:pt>
    <dgm:pt modelId="{54950F88-E21B-462C-B001-8938397F5D79}" type="pres">
      <dgm:prSet presAssocID="{3C553769-40D9-446D-99D3-09C9233DCEBF}" presName="arrowAndChildren" presStyleCnt="0"/>
      <dgm:spPr/>
    </dgm:pt>
    <dgm:pt modelId="{EBB60C49-C296-4873-8BA3-61C88AE73476}" type="pres">
      <dgm:prSet presAssocID="{3C553769-40D9-446D-99D3-09C9233DCEBF}" presName="parentTextArrow" presStyleLbl="node1" presStyleIdx="0" presStyleCnt="3"/>
      <dgm:spPr/>
      <dgm:t>
        <a:bodyPr/>
        <a:lstStyle/>
        <a:p>
          <a:endParaRPr lang="ru-RU"/>
        </a:p>
      </dgm:t>
    </dgm:pt>
    <dgm:pt modelId="{97D5F053-ACFB-4E50-BBBF-875F152C42B4}" type="pres">
      <dgm:prSet presAssocID="{3C553769-40D9-446D-99D3-09C9233DCEBF}" presName="arrow" presStyleLbl="node1" presStyleIdx="1" presStyleCnt="3"/>
      <dgm:spPr/>
      <dgm:t>
        <a:bodyPr/>
        <a:lstStyle/>
        <a:p>
          <a:endParaRPr lang="ru-RU"/>
        </a:p>
      </dgm:t>
    </dgm:pt>
    <dgm:pt modelId="{D3A6FBAF-5A43-4D36-A127-A8C9D6A671CC}" type="pres">
      <dgm:prSet presAssocID="{3C553769-40D9-446D-99D3-09C9233DCEBF}" presName="descendantArrow" presStyleCnt="0"/>
      <dgm:spPr/>
    </dgm:pt>
    <dgm:pt modelId="{DAC33158-BB6B-4B86-9725-C745437BF284}" type="pres">
      <dgm:prSet presAssocID="{1EFCBB71-6B54-4A57-937A-C001E0D7C8E4}" presName="childTextArrow" presStyleLbl="f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8F6C42-D56C-42BA-94D2-4DBADB25DE9A}" type="pres">
      <dgm:prSet presAssocID="{5D844604-C977-4F02-BE7A-D12809F129CD}" presName="childTextArrow" presStyleLbl="f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EDB9E1-CBEE-4C0B-B4EB-E2A55FF5A1A0}" type="pres">
      <dgm:prSet presAssocID="{DB8580AA-0EEC-42AE-A4EF-E9EB7B86D2F7}" presName="sp" presStyleCnt="0"/>
      <dgm:spPr/>
    </dgm:pt>
    <dgm:pt modelId="{F9E7453A-5FA0-47F5-8639-82ECA92E1F4C}" type="pres">
      <dgm:prSet presAssocID="{BF5AA5A5-79AA-407F-B46E-9A3DBB679EAC}" presName="arrowAndChildren" presStyleCnt="0"/>
      <dgm:spPr/>
    </dgm:pt>
    <dgm:pt modelId="{E05A5CFA-321C-4AD3-82C4-B4BEBF923EB5}" type="pres">
      <dgm:prSet presAssocID="{BF5AA5A5-79AA-407F-B46E-9A3DBB679EAC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E68B269B-185E-44D0-8A14-3B9B9F8DB192}" type="pres">
      <dgm:prSet presAssocID="{BF5AA5A5-79AA-407F-B46E-9A3DBB679EAC}" presName="arrow" presStyleLbl="node1" presStyleIdx="2" presStyleCnt="3" custLinFactNeighborX="-336" custLinFactNeighborY="-987"/>
      <dgm:spPr/>
      <dgm:t>
        <a:bodyPr/>
        <a:lstStyle/>
        <a:p>
          <a:endParaRPr lang="ru-RU"/>
        </a:p>
      </dgm:t>
    </dgm:pt>
    <dgm:pt modelId="{8E298E5C-A631-4D7E-AAF5-B97743EC5F19}" type="pres">
      <dgm:prSet presAssocID="{BF5AA5A5-79AA-407F-B46E-9A3DBB679EAC}" presName="descendantArrow" presStyleCnt="0"/>
      <dgm:spPr/>
    </dgm:pt>
    <dgm:pt modelId="{BFB67C38-7CB1-4FA4-BAEF-5167DC6B10A9}" type="pres">
      <dgm:prSet presAssocID="{41EFF563-26C5-4A6C-9F9F-E77CD1A32852}" presName="childTextArrow" presStyleLbl="fgAccFollowNode1" presStyleIdx="4" presStyleCnt="6" custLinFactNeighborX="-214" custLinFactNeighborY="-33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76F601-33A6-4ACD-B39C-4B8CDFADA0E1}" type="pres">
      <dgm:prSet presAssocID="{663A93F1-9631-4A6D-88E6-719289A742C7}" presName="childTextArrow" presStyleLbl="fgAccFollowNode1" presStyleIdx="5" presStyleCnt="6" custLinFactNeighborX="448" custLinFactNeighborY="-33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88930F3-A3F2-4287-8922-3CC9340A6416}" type="presOf" srcId="{BF5AA5A5-79AA-407F-B46E-9A3DBB679EAC}" destId="{E68B269B-185E-44D0-8A14-3B9B9F8DB192}" srcOrd="1" destOrd="0" presId="urn:microsoft.com/office/officeart/2005/8/layout/process4"/>
    <dgm:cxn modelId="{B9CA37C4-89AF-4684-88CF-1FFF53D40F43}" srcId="{14133A60-788A-4E6B-96FF-C38A716AC3CE}" destId="{BF5AA5A5-79AA-407F-B46E-9A3DBB679EAC}" srcOrd="0" destOrd="0" parTransId="{E2C91319-7535-44C3-AA01-50DD84727B14}" sibTransId="{DB8580AA-0EEC-42AE-A4EF-E9EB7B86D2F7}"/>
    <dgm:cxn modelId="{83B202DB-EEB1-4852-BB61-F2640B001465}" type="presOf" srcId="{014C153B-7860-41DB-843D-54959CBCABE5}" destId="{9C5F171C-97DE-42AF-9FAA-C99AFFF29981}" srcOrd="1" destOrd="0" presId="urn:microsoft.com/office/officeart/2005/8/layout/process4"/>
    <dgm:cxn modelId="{6ABB6368-0C4B-4A8F-9629-5B24C0A7605F}" type="presOf" srcId="{3C553769-40D9-446D-99D3-09C9233DCEBF}" destId="{EBB60C49-C296-4873-8BA3-61C88AE73476}" srcOrd="0" destOrd="0" presId="urn:microsoft.com/office/officeart/2005/8/layout/process4"/>
    <dgm:cxn modelId="{C1B98107-977B-4E2D-8386-8D0C9A920DA1}" type="presOf" srcId="{014C153B-7860-41DB-843D-54959CBCABE5}" destId="{466556C3-E358-4EF5-9786-76FB7B3FE9C7}" srcOrd="0" destOrd="0" presId="urn:microsoft.com/office/officeart/2005/8/layout/process4"/>
    <dgm:cxn modelId="{0D821507-63CC-432E-A2B7-44A847AD9874}" type="presOf" srcId="{1D59D1FA-F426-4E28-B19F-DE33C1F21BEA}" destId="{24E17AF8-6D8E-466A-B7A1-161EE54B3D6C}" srcOrd="0" destOrd="0" presId="urn:microsoft.com/office/officeart/2005/8/layout/process4"/>
    <dgm:cxn modelId="{B755E0D0-8974-43BB-800B-32B9B9EA1B40}" type="presOf" srcId="{14133A60-788A-4E6B-96FF-C38A716AC3CE}" destId="{87013418-AAE5-4DA3-B828-498DD552CB9F}" srcOrd="0" destOrd="0" presId="urn:microsoft.com/office/officeart/2005/8/layout/process4"/>
    <dgm:cxn modelId="{F451B420-8B2A-43A2-82FE-8B892ADE3327}" type="presOf" srcId="{41EFF563-26C5-4A6C-9F9F-E77CD1A32852}" destId="{BFB67C38-7CB1-4FA4-BAEF-5167DC6B10A9}" srcOrd="0" destOrd="0" presId="urn:microsoft.com/office/officeart/2005/8/layout/process4"/>
    <dgm:cxn modelId="{5ABA2612-5B4C-4A64-9880-164BC9F3ACA2}" type="presOf" srcId="{5D844604-C977-4F02-BE7A-D12809F129CD}" destId="{B28F6C42-D56C-42BA-94D2-4DBADB25DE9A}" srcOrd="0" destOrd="0" presId="urn:microsoft.com/office/officeart/2005/8/layout/process4"/>
    <dgm:cxn modelId="{C89097E1-E367-408B-91D6-C7E0651D6C20}" srcId="{14133A60-788A-4E6B-96FF-C38A716AC3CE}" destId="{3C553769-40D9-446D-99D3-09C9233DCEBF}" srcOrd="1" destOrd="0" parTransId="{EC2E0DDA-6BB1-4C91-812F-E9CE06218875}" sibTransId="{0627EC1E-4C9B-44AE-A91F-3169AF7FC2B6}"/>
    <dgm:cxn modelId="{60214856-0EAE-4E5B-B9CE-6C023BA0AE31}" srcId="{BF5AA5A5-79AA-407F-B46E-9A3DBB679EAC}" destId="{41EFF563-26C5-4A6C-9F9F-E77CD1A32852}" srcOrd="0" destOrd="0" parTransId="{5F52D482-FA78-4156-BA34-636A10BDAE64}" sibTransId="{43EBE0CD-2238-45E3-AFB0-01AC11B6778C}"/>
    <dgm:cxn modelId="{9630EBEB-CCBA-4103-B31A-4B2FC3AEE30C}" type="presOf" srcId="{7C2EB849-C598-472B-8377-816CFA8DD1E8}" destId="{71239998-FF0E-4CC1-BC95-846C2D1FB332}" srcOrd="0" destOrd="0" presId="urn:microsoft.com/office/officeart/2005/8/layout/process4"/>
    <dgm:cxn modelId="{C045F1E9-BC4F-4EC3-8FE5-FC7EC977147E}" srcId="{3C553769-40D9-446D-99D3-09C9233DCEBF}" destId="{5D844604-C977-4F02-BE7A-D12809F129CD}" srcOrd="1" destOrd="0" parTransId="{B8208882-1B9D-4A88-990A-03A2335BC4E2}" sibTransId="{F1BE9EAD-519C-4599-97CB-33CFBE5D6A2E}"/>
    <dgm:cxn modelId="{82DD37BA-E14C-4D17-8D7E-B4B61CF5A4E4}" type="presOf" srcId="{3C553769-40D9-446D-99D3-09C9233DCEBF}" destId="{97D5F053-ACFB-4E50-BBBF-875F152C42B4}" srcOrd="1" destOrd="0" presId="urn:microsoft.com/office/officeart/2005/8/layout/process4"/>
    <dgm:cxn modelId="{67AD3F31-1662-49D8-9378-0AFFFB227E16}" type="presOf" srcId="{1EFCBB71-6B54-4A57-937A-C001E0D7C8E4}" destId="{DAC33158-BB6B-4B86-9725-C745437BF284}" srcOrd="0" destOrd="0" presId="urn:microsoft.com/office/officeart/2005/8/layout/process4"/>
    <dgm:cxn modelId="{24AF14CC-66EF-4AEC-BC93-8BB4EB131C50}" srcId="{014C153B-7860-41DB-843D-54959CBCABE5}" destId="{1D59D1FA-F426-4E28-B19F-DE33C1F21BEA}" srcOrd="1" destOrd="0" parTransId="{D6E575D0-B43F-487E-9E11-EF51753F658E}" sibTransId="{4341D4A8-B217-4304-859A-05B113CAF0E9}"/>
    <dgm:cxn modelId="{557C324F-B906-47C3-B16C-2254120127C1}" type="presOf" srcId="{663A93F1-9631-4A6D-88E6-719289A742C7}" destId="{A076F601-33A6-4ACD-B39C-4B8CDFADA0E1}" srcOrd="0" destOrd="0" presId="urn:microsoft.com/office/officeart/2005/8/layout/process4"/>
    <dgm:cxn modelId="{4179A85E-7072-402C-8AC1-98CDD9629E1C}" srcId="{014C153B-7860-41DB-843D-54959CBCABE5}" destId="{7C2EB849-C598-472B-8377-816CFA8DD1E8}" srcOrd="0" destOrd="0" parTransId="{3233247A-CB29-475A-B725-E55DFF5214A7}" sibTransId="{B439AD0C-29C1-42D8-AEA2-2E4F5B8D8110}"/>
    <dgm:cxn modelId="{FF91B685-DB8B-4892-AF95-625ADD29CAAA}" type="presOf" srcId="{BF5AA5A5-79AA-407F-B46E-9A3DBB679EAC}" destId="{E05A5CFA-321C-4AD3-82C4-B4BEBF923EB5}" srcOrd="0" destOrd="0" presId="urn:microsoft.com/office/officeart/2005/8/layout/process4"/>
    <dgm:cxn modelId="{90317354-F2C0-4DA4-9FA5-2E58E5A2197E}" srcId="{BF5AA5A5-79AA-407F-B46E-9A3DBB679EAC}" destId="{663A93F1-9631-4A6D-88E6-719289A742C7}" srcOrd="1" destOrd="0" parTransId="{7861AD85-7248-482B-8066-FDC79DB043B0}" sibTransId="{EFB815EA-F3DA-423F-95D1-788F9CA45B6C}"/>
    <dgm:cxn modelId="{534A8471-A57A-4381-B711-76DB4FD452D4}" srcId="{3C553769-40D9-446D-99D3-09C9233DCEBF}" destId="{1EFCBB71-6B54-4A57-937A-C001E0D7C8E4}" srcOrd="0" destOrd="0" parTransId="{05E77D4B-4910-4A44-99BA-F33CC308EA39}" sibTransId="{447B636B-0AB6-4B44-BE3F-B72BE0CC3B63}"/>
    <dgm:cxn modelId="{2A1DBCA2-0C70-4293-B433-4A0E6A486E79}" srcId="{14133A60-788A-4E6B-96FF-C38A716AC3CE}" destId="{014C153B-7860-41DB-843D-54959CBCABE5}" srcOrd="2" destOrd="0" parTransId="{51881C35-E63F-47B0-A25F-13EB13A7E4E1}" sibTransId="{83CE5F7F-4499-493E-AF8E-1C07633C47E6}"/>
    <dgm:cxn modelId="{BA90AB18-C53D-47C3-A335-59BDBAAAB6EA}" type="presParOf" srcId="{87013418-AAE5-4DA3-B828-498DD552CB9F}" destId="{2A9227FD-2ED2-476D-92E6-516F37425A0A}" srcOrd="0" destOrd="0" presId="urn:microsoft.com/office/officeart/2005/8/layout/process4"/>
    <dgm:cxn modelId="{A00198BE-26AB-40F2-966D-35A2D998383D}" type="presParOf" srcId="{2A9227FD-2ED2-476D-92E6-516F37425A0A}" destId="{466556C3-E358-4EF5-9786-76FB7B3FE9C7}" srcOrd="0" destOrd="0" presId="urn:microsoft.com/office/officeart/2005/8/layout/process4"/>
    <dgm:cxn modelId="{38D881C4-132B-4FE6-972A-BB81EE00E57A}" type="presParOf" srcId="{2A9227FD-2ED2-476D-92E6-516F37425A0A}" destId="{9C5F171C-97DE-42AF-9FAA-C99AFFF29981}" srcOrd="1" destOrd="0" presId="urn:microsoft.com/office/officeart/2005/8/layout/process4"/>
    <dgm:cxn modelId="{41BBF8F0-0B81-44E7-9636-7E545C2D54AC}" type="presParOf" srcId="{2A9227FD-2ED2-476D-92E6-516F37425A0A}" destId="{D5D93545-4295-4DAA-8488-C20DDE3DE561}" srcOrd="2" destOrd="0" presId="urn:microsoft.com/office/officeart/2005/8/layout/process4"/>
    <dgm:cxn modelId="{FA8746A8-9AD1-406A-AC54-0AB57DDE6432}" type="presParOf" srcId="{D5D93545-4295-4DAA-8488-C20DDE3DE561}" destId="{71239998-FF0E-4CC1-BC95-846C2D1FB332}" srcOrd="0" destOrd="0" presId="urn:microsoft.com/office/officeart/2005/8/layout/process4"/>
    <dgm:cxn modelId="{1D63305D-5B58-4896-A5DE-C54D21291BD0}" type="presParOf" srcId="{D5D93545-4295-4DAA-8488-C20DDE3DE561}" destId="{24E17AF8-6D8E-466A-B7A1-161EE54B3D6C}" srcOrd="1" destOrd="0" presId="urn:microsoft.com/office/officeart/2005/8/layout/process4"/>
    <dgm:cxn modelId="{FE11EBC8-B137-424D-BDFF-CE64A85ED856}" type="presParOf" srcId="{87013418-AAE5-4DA3-B828-498DD552CB9F}" destId="{3583BCE4-3394-4784-B8B8-81E5F06CBFE6}" srcOrd="1" destOrd="0" presId="urn:microsoft.com/office/officeart/2005/8/layout/process4"/>
    <dgm:cxn modelId="{58F9B35A-74DC-47DB-BD72-492FC984259D}" type="presParOf" srcId="{87013418-AAE5-4DA3-B828-498DD552CB9F}" destId="{54950F88-E21B-462C-B001-8938397F5D79}" srcOrd="2" destOrd="0" presId="urn:microsoft.com/office/officeart/2005/8/layout/process4"/>
    <dgm:cxn modelId="{FD6F6C1C-3025-4207-8633-80D43672D6C8}" type="presParOf" srcId="{54950F88-E21B-462C-B001-8938397F5D79}" destId="{EBB60C49-C296-4873-8BA3-61C88AE73476}" srcOrd="0" destOrd="0" presId="urn:microsoft.com/office/officeart/2005/8/layout/process4"/>
    <dgm:cxn modelId="{2CE1418E-E474-4AFC-8601-7D33D3ED3184}" type="presParOf" srcId="{54950F88-E21B-462C-B001-8938397F5D79}" destId="{97D5F053-ACFB-4E50-BBBF-875F152C42B4}" srcOrd="1" destOrd="0" presId="urn:microsoft.com/office/officeart/2005/8/layout/process4"/>
    <dgm:cxn modelId="{6882321A-FA8E-4564-A4D4-B2DA47A360BC}" type="presParOf" srcId="{54950F88-E21B-462C-B001-8938397F5D79}" destId="{D3A6FBAF-5A43-4D36-A127-A8C9D6A671CC}" srcOrd="2" destOrd="0" presId="urn:microsoft.com/office/officeart/2005/8/layout/process4"/>
    <dgm:cxn modelId="{904DC772-18BA-4D08-A20E-8B5C344DAE3C}" type="presParOf" srcId="{D3A6FBAF-5A43-4D36-A127-A8C9D6A671CC}" destId="{DAC33158-BB6B-4B86-9725-C745437BF284}" srcOrd="0" destOrd="0" presId="urn:microsoft.com/office/officeart/2005/8/layout/process4"/>
    <dgm:cxn modelId="{E58753DF-BD18-46B6-9825-F31DADEBBB48}" type="presParOf" srcId="{D3A6FBAF-5A43-4D36-A127-A8C9D6A671CC}" destId="{B28F6C42-D56C-42BA-94D2-4DBADB25DE9A}" srcOrd="1" destOrd="0" presId="urn:microsoft.com/office/officeart/2005/8/layout/process4"/>
    <dgm:cxn modelId="{919CE0F6-0FE7-4735-B781-35EDCF55F510}" type="presParOf" srcId="{87013418-AAE5-4DA3-B828-498DD552CB9F}" destId="{F9EDB9E1-CBEE-4C0B-B4EB-E2A55FF5A1A0}" srcOrd="3" destOrd="0" presId="urn:microsoft.com/office/officeart/2005/8/layout/process4"/>
    <dgm:cxn modelId="{B8E2A461-5ADF-4AF1-92FE-E9D773ECBECD}" type="presParOf" srcId="{87013418-AAE5-4DA3-B828-498DD552CB9F}" destId="{F9E7453A-5FA0-47F5-8639-82ECA92E1F4C}" srcOrd="4" destOrd="0" presId="urn:microsoft.com/office/officeart/2005/8/layout/process4"/>
    <dgm:cxn modelId="{6171A982-39A3-43DF-AD7E-4A61CB72991E}" type="presParOf" srcId="{F9E7453A-5FA0-47F5-8639-82ECA92E1F4C}" destId="{E05A5CFA-321C-4AD3-82C4-B4BEBF923EB5}" srcOrd="0" destOrd="0" presId="urn:microsoft.com/office/officeart/2005/8/layout/process4"/>
    <dgm:cxn modelId="{C9477833-B8C2-4C10-8D8F-04FB14646525}" type="presParOf" srcId="{F9E7453A-5FA0-47F5-8639-82ECA92E1F4C}" destId="{E68B269B-185E-44D0-8A14-3B9B9F8DB192}" srcOrd="1" destOrd="0" presId="urn:microsoft.com/office/officeart/2005/8/layout/process4"/>
    <dgm:cxn modelId="{437FEC54-7E1B-4560-B832-4A659302C48C}" type="presParOf" srcId="{F9E7453A-5FA0-47F5-8639-82ECA92E1F4C}" destId="{8E298E5C-A631-4D7E-AAF5-B97743EC5F19}" srcOrd="2" destOrd="0" presId="urn:microsoft.com/office/officeart/2005/8/layout/process4"/>
    <dgm:cxn modelId="{25A1ABD0-0D8E-410A-BD9B-F2DDF9C7B819}" type="presParOf" srcId="{8E298E5C-A631-4D7E-AAF5-B97743EC5F19}" destId="{BFB67C38-7CB1-4FA4-BAEF-5167DC6B10A9}" srcOrd="0" destOrd="0" presId="urn:microsoft.com/office/officeart/2005/8/layout/process4"/>
    <dgm:cxn modelId="{071012E4-DFF3-4382-832C-C31D729146E8}" type="presParOf" srcId="{8E298E5C-A631-4D7E-AAF5-B97743EC5F19}" destId="{A076F601-33A6-4ACD-B39C-4B8CDFADA0E1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5F171C-97DE-42AF-9FAA-C99AFFF29981}">
      <dsp:nvSpPr>
        <dsp:cNvPr id="0" name=""/>
        <dsp:cNvSpPr/>
      </dsp:nvSpPr>
      <dsp:spPr>
        <a:xfrm>
          <a:off x="0" y="3461066"/>
          <a:ext cx="7701472" cy="113599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Century" panose="02040604050505020304" pitchFamily="18" charset="0"/>
            </a:rPr>
            <a:t>третий год обучения</a:t>
          </a:r>
          <a:endParaRPr lang="ru-RU" sz="2400" b="1" kern="1200" dirty="0">
            <a:latin typeface="Century" panose="02040604050505020304" pitchFamily="18" charset="0"/>
          </a:endParaRPr>
        </a:p>
      </dsp:txBody>
      <dsp:txXfrm>
        <a:off x="0" y="3461066"/>
        <a:ext cx="7701472" cy="613439"/>
      </dsp:txXfrm>
    </dsp:sp>
    <dsp:sp modelId="{71239998-FF0E-4CC1-BC95-846C2D1FB332}">
      <dsp:nvSpPr>
        <dsp:cNvPr id="0" name=""/>
        <dsp:cNvSpPr/>
      </dsp:nvSpPr>
      <dsp:spPr>
        <a:xfrm>
          <a:off x="0" y="4051786"/>
          <a:ext cx="3850736" cy="522559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7030A0"/>
              </a:solidFill>
              <a:latin typeface="Century" panose="02040604050505020304" pitchFamily="18" charset="0"/>
            </a:rPr>
            <a:t>от 6 до 7 лет</a:t>
          </a:r>
          <a:endParaRPr lang="ru-RU" sz="1800" b="1" kern="1200" dirty="0">
            <a:solidFill>
              <a:srgbClr val="7030A0"/>
            </a:solidFill>
            <a:latin typeface="Century" panose="02040604050505020304" pitchFamily="18" charset="0"/>
          </a:endParaRPr>
        </a:p>
      </dsp:txBody>
      <dsp:txXfrm>
        <a:off x="0" y="4051786"/>
        <a:ext cx="3850736" cy="522559"/>
      </dsp:txXfrm>
    </dsp:sp>
    <dsp:sp modelId="{24E17AF8-6D8E-466A-B7A1-161EE54B3D6C}">
      <dsp:nvSpPr>
        <dsp:cNvPr id="0" name=""/>
        <dsp:cNvSpPr/>
      </dsp:nvSpPr>
      <dsp:spPr>
        <a:xfrm>
          <a:off x="3850736" y="4051786"/>
          <a:ext cx="3850736" cy="522559"/>
        </a:xfrm>
        <a:prstGeom prst="rect">
          <a:avLst/>
        </a:prstGeom>
        <a:solidFill>
          <a:schemeClr val="accent5">
            <a:tint val="40000"/>
            <a:alpha val="90000"/>
            <a:hueOff val="1187273"/>
            <a:satOff val="-1293"/>
            <a:lumOff val="-397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7030A0"/>
              </a:solidFill>
              <a:latin typeface="Century" panose="02040604050505020304" pitchFamily="18" charset="0"/>
            </a:rPr>
            <a:t>использование цифровой образовательной среды</a:t>
          </a:r>
          <a:endParaRPr lang="ru-RU" sz="1800" b="1" kern="1200" dirty="0">
            <a:solidFill>
              <a:srgbClr val="7030A0"/>
            </a:solidFill>
            <a:latin typeface="Century" panose="02040604050505020304" pitchFamily="18" charset="0"/>
          </a:endParaRPr>
        </a:p>
      </dsp:txBody>
      <dsp:txXfrm>
        <a:off x="3850736" y="4051786"/>
        <a:ext cx="3850736" cy="522559"/>
      </dsp:txXfrm>
    </dsp:sp>
    <dsp:sp modelId="{97D5F053-ACFB-4E50-BBBF-875F152C42B4}">
      <dsp:nvSpPr>
        <dsp:cNvPr id="0" name=""/>
        <dsp:cNvSpPr/>
      </dsp:nvSpPr>
      <dsp:spPr>
        <a:xfrm rot="10800000">
          <a:off x="0" y="1730939"/>
          <a:ext cx="7701472" cy="1747167"/>
        </a:xfrm>
        <a:prstGeom prst="upArrowCallout">
          <a:avLst/>
        </a:prstGeom>
        <a:solidFill>
          <a:schemeClr val="accent5">
            <a:hueOff val="2656527"/>
            <a:satOff val="-1142"/>
            <a:lumOff val="-529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Century" panose="02040604050505020304" pitchFamily="18" charset="0"/>
            </a:rPr>
            <a:t>второй год обучения</a:t>
          </a:r>
          <a:endParaRPr lang="ru-RU" sz="2400" b="1" kern="1200" dirty="0">
            <a:latin typeface="Century" panose="02040604050505020304" pitchFamily="18" charset="0"/>
          </a:endParaRPr>
        </a:p>
      </dsp:txBody>
      <dsp:txXfrm rot="-10800000">
        <a:off x="0" y="1730939"/>
        <a:ext cx="7701472" cy="613255"/>
      </dsp:txXfrm>
    </dsp:sp>
    <dsp:sp modelId="{DAC33158-BB6B-4B86-9725-C745437BF284}">
      <dsp:nvSpPr>
        <dsp:cNvPr id="0" name=""/>
        <dsp:cNvSpPr/>
      </dsp:nvSpPr>
      <dsp:spPr>
        <a:xfrm>
          <a:off x="0" y="2344195"/>
          <a:ext cx="3850736" cy="522402"/>
        </a:xfrm>
        <a:prstGeom prst="rect">
          <a:avLst/>
        </a:prstGeom>
        <a:solidFill>
          <a:schemeClr val="accent5">
            <a:tint val="40000"/>
            <a:alpha val="90000"/>
            <a:hueOff val="2374547"/>
            <a:satOff val="-2586"/>
            <a:lumOff val="-794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7030A0"/>
              </a:solidFill>
              <a:latin typeface="Century" panose="02040604050505020304" pitchFamily="18" charset="0"/>
            </a:rPr>
            <a:t>от 5 до 6 лет</a:t>
          </a:r>
          <a:endParaRPr lang="ru-RU" sz="1800" b="1" kern="1200" dirty="0">
            <a:solidFill>
              <a:srgbClr val="7030A0"/>
            </a:solidFill>
            <a:latin typeface="Century" panose="02040604050505020304" pitchFamily="18" charset="0"/>
          </a:endParaRPr>
        </a:p>
      </dsp:txBody>
      <dsp:txXfrm>
        <a:off x="0" y="2344195"/>
        <a:ext cx="3850736" cy="522402"/>
      </dsp:txXfrm>
    </dsp:sp>
    <dsp:sp modelId="{B28F6C42-D56C-42BA-94D2-4DBADB25DE9A}">
      <dsp:nvSpPr>
        <dsp:cNvPr id="0" name=""/>
        <dsp:cNvSpPr/>
      </dsp:nvSpPr>
      <dsp:spPr>
        <a:xfrm>
          <a:off x="3850736" y="2344195"/>
          <a:ext cx="3850736" cy="522402"/>
        </a:xfrm>
        <a:prstGeom prst="rect">
          <a:avLst/>
        </a:prstGeom>
        <a:solidFill>
          <a:schemeClr val="accent5">
            <a:tint val="40000"/>
            <a:alpha val="90000"/>
            <a:hueOff val="3561820"/>
            <a:satOff val="-3878"/>
            <a:lumOff val="-1192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7030A0"/>
              </a:solidFill>
              <a:latin typeface="Century" panose="02040604050505020304" pitchFamily="18" charset="0"/>
            </a:rPr>
            <a:t>ознакомление с виртуальным миром</a:t>
          </a:r>
          <a:endParaRPr lang="ru-RU" sz="1800" b="1" kern="1200" dirty="0">
            <a:solidFill>
              <a:srgbClr val="7030A0"/>
            </a:solidFill>
            <a:latin typeface="Century" panose="02040604050505020304" pitchFamily="18" charset="0"/>
          </a:endParaRPr>
        </a:p>
      </dsp:txBody>
      <dsp:txXfrm>
        <a:off x="3850736" y="2344195"/>
        <a:ext cx="3850736" cy="522402"/>
      </dsp:txXfrm>
    </dsp:sp>
    <dsp:sp modelId="{E68B269B-185E-44D0-8A14-3B9B9F8DB192}">
      <dsp:nvSpPr>
        <dsp:cNvPr id="0" name=""/>
        <dsp:cNvSpPr/>
      </dsp:nvSpPr>
      <dsp:spPr>
        <a:xfrm rot="10800000">
          <a:off x="0" y="0"/>
          <a:ext cx="7701472" cy="1747167"/>
        </a:xfrm>
        <a:prstGeom prst="upArrowCallout">
          <a:avLst/>
        </a:prstGeom>
        <a:solidFill>
          <a:schemeClr val="accent5">
            <a:hueOff val="5313054"/>
            <a:satOff val="-2284"/>
            <a:lumOff val="-10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Century" panose="02040604050505020304" pitchFamily="18" charset="0"/>
            </a:rPr>
            <a:t>первый год обучения</a:t>
          </a:r>
          <a:endParaRPr lang="ru-RU" sz="2400" b="1" kern="1200" dirty="0">
            <a:latin typeface="Century" panose="02040604050505020304" pitchFamily="18" charset="0"/>
          </a:endParaRPr>
        </a:p>
      </dsp:txBody>
      <dsp:txXfrm rot="-10800000">
        <a:off x="0" y="0"/>
        <a:ext cx="7701472" cy="613255"/>
      </dsp:txXfrm>
    </dsp:sp>
    <dsp:sp modelId="{BFB67C38-7CB1-4FA4-BAEF-5167DC6B10A9}">
      <dsp:nvSpPr>
        <dsp:cNvPr id="0" name=""/>
        <dsp:cNvSpPr/>
      </dsp:nvSpPr>
      <dsp:spPr>
        <a:xfrm>
          <a:off x="0" y="596802"/>
          <a:ext cx="3850736" cy="522402"/>
        </a:xfrm>
        <a:prstGeom prst="rect">
          <a:avLst/>
        </a:prstGeom>
        <a:solidFill>
          <a:schemeClr val="accent5">
            <a:tint val="40000"/>
            <a:alpha val="90000"/>
            <a:hueOff val="4749093"/>
            <a:satOff val="-5171"/>
            <a:lumOff val="-1589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7030A0"/>
              </a:solidFill>
              <a:latin typeface="Century" panose="02040604050505020304" pitchFamily="18" charset="0"/>
            </a:rPr>
            <a:t>от 4 до 5 лет</a:t>
          </a:r>
          <a:endParaRPr lang="ru-RU" sz="1800" b="1" kern="1200" dirty="0">
            <a:solidFill>
              <a:srgbClr val="7030A0"/>
            </a:solidFill>
            <a:latin typeface="Century" panose="02040604050505020304" pitchFamily="18" charset="0"/>
          </a:endParaRPr>
        </a:p>
      </dsp:txBody>
      <dsp:txXfrm>
        <a:off x="0" y="596802"/>
        <a:ext cx="3850736" cy="522402"/>
      </dsp:txXfrm>
    </dsp:sp>
    <dsp:sp modelId="{A076F601-33A6-4ACD-B39C-4B8CDFADA0E1}">
      <dsp:nvSpPr>
        <dsp:cNvPr id="0" name=""/>
        <dsp:cNvSpPr/>
      </dsp:nvSpPr>
      <dsp:spPr>
        <a:xfrm>
          <a:off x="3850736" y="605433"/>
          <a:ext cx="3850736" cy="522402"/>
        </a:xfrm>
        <a:prstGeom prst="rect">
          <a:avLst/>
        </a:prstGeom>
        <a:solidFill>
          <a:schemeClr val="accent5">
            <a:tint val="40000"/>
            <a:alpha val="90000"/>
            <a:hueOff val="5936366"/>
            <a:satOff val="-6464"/>
            <a:lumOff val="-1986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7030A0"/>
              </a:solidFill>
              <a:latin typeface="Century" panose="02040604050505020304" pitchFamily="18" charset="0"/>
            </a:rPr>
            <a:t>использование материальных объектов</a:t>
          </a:r>
          <a:endParaRPr lang="ru-RU" sz="1800" b="1" kern="1200" dirty="0">
            <a:solidFill>
              <a:srgbClr val="7030A0"/>
            </a:solidFill>
            <a:latin typeface="Century" panose="02040604050505020304" pitchFamily="18" charset="0"/>
          </a:endParaRPr>
        </a:p>
      </dsp:txBody>
      <dsp:txXfrm>
        <a:off x="3850736" y="605433"/>
        <a:ext cx="3850736" cy="5224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 ?><Relationships xmlns="http://schemas.openxmlformats.org/package/2006/relationships"><Relationship Id="rId2" Target="../media/image3.jpeg" Type="http://schemas.openxmlformats.org/officeDocument/2006/relationships/image"/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8E9700C-A6C0-4505-9FC9-B0CC997F99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617697"/>
            <a:ext cx="5329187" cy="2387600"/>
          </a:xfr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8C998BA-C5EE-4DA9-ADB3-8E80F592B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0D89A-5E74-4FAC-A779-045A99E2AABA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E83346A-1C09-41AC-9941-3258C9329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A7B1D6A-D9F1-4DB3-8C3D-038029C5C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86E1E-6118-42C0-AF8D-42ACC88934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53421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A21FF5B-16BB-487C-9C0B-47AB76B8E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7297B791-B31B-4E28-883E-326DB95ED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BFC1BC43-652D-4DCC-813C-9917ECBAB4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FB1BC3A1-074D-4A1E-A241-4122C9F67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0D89A-5E74-4FAC-A779-045A99E2AABA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EC439657-7326-4AF1-9D35-9C6835786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3B9BA1E4-F822-4B54-8614-8D89E893D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86E1E-6118-42C0-AF8D-42ACC88934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1646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065F434-E7E7-4DAF-84D3-207821054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04DFD793-7982-41AC-ACC6-41673077F6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3582CED-767A-40F3-81B9-B52A6F8CE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0D89A-5E74-4FAC-A779-045A99E2AABA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29F8B03-5DD4-4F37-9991-5EF422726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0DC4EF9-5A65-4C31-9684-9D1CDADBD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86E1E-6118-42C0-AF8D-42ACC88934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17474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E9DDBDE4-751C-431A-B6B5-C6C07E94FB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4FDDCFE8-FC77-43D9-81C9-51FA7A86BF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94A7CCB-CA19-4A47-9911-959AFE453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0D89A-5E74-4FAC-A779-045A99E2AABA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E7C7FCC-1AEE-43EB-B7A1-6A2F59E15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62D90A5-4532-49EE-B4FB-4072B5D69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86E1E-6118-42C0-AF8D-42ACC88934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78096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7B4260A-A94F-4516-9B48-DC372F361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258E04D-0EB8-40DE-B21F-0D98AB513D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76ECCE4-4C50-4619-8E2F-F17F5823B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0D89A-5E74-4FAC-A779-045A99E2AABA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2CD0683-C9F3-4AB1-AB8F-AC306AA69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356A06B-0365-489B-BC24-63E7E79BC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86E1E-6118-42C0-AF8D-42ACC88934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73055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7B4260A-A94F-4516-9B48-DC372F361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258E04D-0EB8-40DE-B21F-0D98AB513D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76ECCE4-4C50-4619-8E2F-F17F5823B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0D89A-5E74-4FAC-A779-045A99E2AABA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2CD0683-C9F3-4AB1-AB8F-AC306AA69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356A06B-0365-489B-BC24-63E7E79BC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86E1E-6118-42C0-AF8D-42ACC88934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47285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EC10D9A-B000-45B1-BE37-4A5EB3806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043E7A5D-C335-4158-922B-0717ADA5EE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2F76DC7-A489-418C-8672-9F303D820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0D89A-5E74-4FAC-A779-045A99E2AABA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5729A17-54A5-4DE2-B123-D94863500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8B5E382-9B23-474C-9E05-540575E5B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86E1E-6118-42C0-AF8D-42ACC88934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8415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588F805-40CC-49F3-8BB3-5A1B9706B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67693C2-DDE2-4C8A-AFEE-A100E3B1AB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31DC0F0D-0F57-4735-8A28-E3AFECFCDA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645A72B9-76DB-46D3-9532-662A6D70B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0D89A-5E74-4FAC-A779-045A99E2AABA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DD2EC1FA-5D81-4B4F-967E-05B2498E5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92DEE8A0-48B2-4EC7-97B0-689B7D42F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86E1E-6118-42C0-AF8D-42ACC88934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6899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346C2E1-93B6-4036-AB33-3E0B1417F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2E5424DD-7891-4419-B8DB-0C42BE4AD2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9D5B404A-4DC9-4151-8819-120A4E484D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4C8E68DE-161E-4FDF-8447-964DE8C764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36C54C29-6D1B-483B-B54D-267ED0F0C8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AC9FAC2C-0A22-41F6-B7EB-6DCBEEC1D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0D89A-5E74-4FAC-A779-045A99E2AABA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62C57C97-7979-49F4-8CB3-429AAFB8C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D73393D3-1E12-4A23-8B62-7B293F1BD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86E1E-6118-42C0-AF8D-42ACC88934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47200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78EC8D0-11B1-4DC8-BBB1-F60575BE6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28FAC365-BA7D-4995-9306-599D9C99B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0D89A-5E74-4FAC-A779-045A99E2AABA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D2D6FFE3-A9C2-4E50-93BE-89DDA7396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2CE94C32-26C1-4AFA-B394-E53CFC141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86E1E-6118-42C0-AF8D-42ACC88934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13041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E7754885-8ADA-4142-9420-5D2E22868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0D89A-5E74-4FAC-A779-045A99E2AABA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101DD927-CEA7-45C7-A7E4-353763774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2E8F1B88-BEA0-414F-93F2-641100EFE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86E1E-6118-42C0-AF8D-42ACC88934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616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BB0BE5B-48ED-4B3A-871A-CF48C6330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79BF836-3B3F-4F3C-87AF-56BACE557D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67224EAD-1E12-4739-BCE4-3CF1AB855C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5B104979-CEAF-47C4-BD3D-D3EB70FA3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0D89A-5E74-4FAC-A779-045A99E2AABA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271A30FC-641E-41BA-8584-31E0BF9ED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78BCEA9B-15F6-4967-AB1A-665DFED1C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486E1E-6118-42C0-AF8D-42ACC88934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66915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presentation-creation.ru/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BA5F3090-C723-4B40-AF6A-2D0ECC8CBF19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1949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7C88FB1-116C-40E1-87F9-4E5D3EC0D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813" y="193850"/>
            <a:ext cx="9104697" cy="8768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D23A846-BDB5-4E7E-9521-A42294805A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41E56B6-046E-4A61-BAFD-28D59F7C2C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70D89A-5E74-4FAC-A779-045A99E2AABA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498759D-6B8D-477F-9D1D-38D4FF2567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DC3F10A-4E1E-4C84-8211-53E2D04848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486E1E-6118-42C0-AF8D-42ACC889346C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Рисунок 8">
            <a:hlinkClick r:id="rId15"/>
            <a:extLst>
              <a:ext uri="{FF2B5EF4-FFF2-40B4-BE49-F238E27FC236}">
                <a16:creationId xmlns="" xmlns:a16="http://schemas.microsoft.com/office/drawing/2014/main" id="{555DE458-7E61-471C-B63B-1E10456D7649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1194000" y="367393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14246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 ?><Relationships xmlns="http://schemas.openxmlformats.org/package/2006/relationships"><Relationship Id="rId3" Target="../media/image26.jpeg" Type="http://schemas.openxmlformats.org/officeDocument/2006/relationships/image"/><Relationship Id="rId2" Target="../media/image25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27.jpeg" Type="http://schemas.openxmlformats.org/officeDocument/2006/relationships/image"/></Relationships>
</file>

<file path=ppt/slides/_rels/slide11.xml.rels><?xml version="1.0" encoding="UTF-8" standalone="yes" ?><Relationships xmlns="http://schemas.openxmlformats.org/package/2006/relationships"><Relationship Id="rId3" Target="../media/image29.jpeg" Type="http://schemas.openxmlformats.org/officeDocument/2006/relationships/image"/><Relationship Id="rId2" Target="../media/image28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2.xml.rels><?xml version="1.0" encoding="UTF-8" standalone="yes" ?><Relationships xmlns="http://schemas.openxmlformats.org/package/2006/relationships"><Relationship Id="rId3" Target="../media/image30.jpeg" Type="http://schemas.openxmlformats.org/officeDocument/2006/relationships/image"/><Relationship Id="rId2" Target="../slideLayouts/slideLayout2.xml" Type="http://schemas.openxmlformats.org/officeDocument/2006/relationships/slideLayout"/><Relationship Id="rId1" Target="file:///F:\&#1087;&#1077;&#1076;.%20&#1082;&#1086;&#1083;&#1083;&#1077;&#1076;&#1078;\&#1052;&#1086;&#1081;%20&#1092;&#1080;&#1083;&#1100;&#1084;.mp4" TargetMode="External" Type="http://schemas.openxmlformats.org/officeDocument/2006/relationships/video"/></Relationships>
</file>

<file path=ppt/slides/_rels/slide13.xml.rels><?xml version="1.0" encoding="UTF-8" standalone="yes" ?><Relationships xmlns="http://schemas.openxmlformats.org/package/2006/relationships"><Relationship Id="rId2" Target="../media/image31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4.xml.rels><?xml version="1.0" encoding="UTF-8" standalone="yes" ?><Relationships xmlns="http://schemas.openxmlformats.org/package/2006/relationships"><Relationship Id="rId8" Target="../diagrams/quickStyle2.xml" Type="http://schemas.openxmlformats.org/officeDocument/2006/relationships/diagramQuickStyle"/><Relationship Id="rId13" Target="../diagrams/drawing2.xml" Type="http://schemas.microsoft.com/office/2007/relationships/diagramDrawing"/><Relationship Id="rId3" Target="../diagrams/layout1.xml" Type="http://schemas.openxmlformats.org/officeDocument/2006/relationships/diagramLayout"/><Relationship Id="rId7" Target="../diagrams/layout2.xml" Type="http://schemas.openxmlformats.org/officeDocument/2006/relationships/diagramLayout"/><Relationship Id="rId12" Target="../diagrams/drawing1.xml" Type="http://schemas.microsoft.com/office/2007/relationships/diagramDrawing"/><Relationship Id="rId2" Target="../diagrams/data1.xml" Type="http://schemas.openxmlformats.org/officeDocument/2006/relationships/diagramData"/><Relationship Id="rId1" Target="../slideLayouts/slideLayout2.xml" Type="http://schemas.openxmlformats.org/officeDocument/2006/relationships/slideLayout"/><Relationship Id="rId6" Target="../diagrams/data2.xml" Type="http://schemas.openxmlformats.org/officeDocument/2006/relationships/diagramData"/><Relationship Id="rId11" Target="../media/image33.jpeg" Type="http://schemas.openxmlformats.org/officeDocument/2006/relationships/image"/><Relationship Id="rId5" Target="../diagrams/colors1.xml" Type="http://schemas.openxmlformats.org/officeDocument/2006/relationships/diagramColors"/><Relationship Id="rId10" Target="../media/image32.jpeg" Type="http://schemas.openxmlformats.org/officeDocument/2006/relationships/image"/><Relationship Id="rId4" Target="../diagrams/quickStyle1.xml" Type="http://schemas.openxmlformats.org/officeDocument/2006/relationships/diagramQuickStyle"/><Relationship Id="rId9" Target="../diagrams/colors2.xml" Type="http://schemas.openxmlformats.org/officeDocument/2006/relationships/diagramColors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 ?><Relationships xmlns="http://schemas.openxmlformats.org/package/2006/relationships"><Relationship Id="rId3" Target="../media/image35.jpeg" Type="http://schemas.openxmlformats.org/officeDocument/2006/relationships/image"/><Relationship Id="rId2" Target="../media/image34.jpeg" Type="http://schemas.openxmlformats.org/officeDocument/2006/relationships/image"/><Relationship Id="rId1" Target="../slideLayouts/slideLayout5.xml" Type="http://schemas.openxmlformats.org/officeDocument/2006/relationships/slideLayout"/><Relationship Id="rId4" Target="../media/image36.jpeg" Type="http://schemas.openxmlformats.org/officeDocument/2006/relationships/image"/></Relationships>
</file>

<file path=ppt/slides/_rels/slide17.xml.rels><?xml version="1.0" encoding="UTF-8" standalone="yes" ?><Relationships xmlns="http://schemas.openxmlformats.org/package/2006/relationships"><Relationship Id="rId2" Target="../media/image37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8.xml.rels><?xml version="1.0" encoding="UTF-8" standalone="yes" ?><Relationships xmlns="http://schemas.openxmlformats.org/package/2006/relationships"><Relationship Id="rId8" Target="../media/image41.png" Type="http://schemas.openxmlformats.org/officeDocument/2006/relationships/image"/><Relationship Id="rId3" Target="../media/image5.svg" Type="http://schemas.openxmlformats.org/officeDocument/2006/relationships/image"/><Relationship Id="rId7" Target="../media/image9.svg" Type="http://schemas.openxmlformats.org/officeDocument/2006/relationships/image"/><Relationship Id="rId2" Target="../media/image38.pn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40.png" Type="http://schemas.openxmlformats.org/officeDocument/2006/relationships/image"/><Relationship Id="rId5" Target="../media/image7.svg" Type="http://schemas.openxmlformats.org/officeDocument/2006/relationships/image"/><Relationship Id="rId10" Target="../media/image42.jpeg" Type="http://schemas.openxmlformats.org/officeDocument/2006/relationships/image"/><Relationship Id="rId4" Target="../media/image39.png" Type="http://schemas.openxmlformats.org/officeDocument/2006/relationships/image"/><Relationship Id="rId9" Target="../media/image11.svg" Type="http://schemas.openxmlformats.org/officeDocument/2006/relationships/image"/></Relationships>
</file>

<file path=ppt/slides/_rels/slide2.xml.rels><?xml version="1.0" encoding="UTF-8" standalone="yes" ?><Relationships xmlns="http://schemas.openxmlformats.org/package/2006/relationships"><Relationship Id="rId3" Target="../media/image5.jpeg" Type="http://schemas.openxmlformats.org/officeDocument/2006/relationships/image"/><Relationship Id="rId2" Target="../media/image4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.xml.rels><?xml version="1.0" encoding="UTF-8" standalone="yes" ?><Relationships xmlns="http://schemas.openxmlformats.org/package/2006/relationships"><Relationship Id="rId3" Target="../media/image7.jpeg" Type="http://schemas.openxmlformats.org/officeDocument/2006/relationships/image"/><Relationship Id="rId2" Target="../media/image6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4.xml.rels><?xml version="1.0" encoding="UTF-8" standalone="yes" ?><Relationships xmlns="http://schemas.openxmlformats.org/package/2006/relationships"><Relationship Id="rId3" Target="../media/image9.jpeg" Type="http://schemas.openxmlformats.org/officeDocument/2006/relationships/image"/><Relationship Id="rId2" Target="../media/image8.png" Type="http://schemas.openxmlformats.org/officeDocument/2006/relationships/image"/><Relationship Id="rId1" Target="../slideLayouts/slideLayout2.xml" Type="http://schemas.openxmlformats.org/officeDocument/2006/relationships/slideLayout"/><Relationship Id="rId5" Target="../media/image11.jpeg" Type="http://schemas.openxmlformats.org/officeDocument/2006/relationships/image"/><Relationship Id="rId4" Target="../media/image10.jpeg" Type="http://schemas.openxmlformats.org/officeDocument/2006/relationships/image"/></Relationships>
</file>

<file path=ppt/slides/_rels/slide5.xml.rels><?xml version="1.0" encoding="UTF-8" standalone="yes" ?><Relationships xmlns="http://schemas.openxmlformats.org/package/2006/relationships"><Relationship Id="rId3" Target="../media/image13.jpeg" Type="http://schemas.openxmlformats.org/officeDocument/2006/relationships/image"/><Relationship Id="rId2" Target="../media/image12.pn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14.png" Type="http://schemas.openxmlformats.org/officeDocument/2006/relationships/image"/></Relationships>
</file>

<file path=ppt/slides/_rels/slide6.xml.rels><?xml version="1.0" encoding="UTF-8" standalone="yes" ?><Relationships xmlns="http://schemas.openxmlformats.org/package/2006/relationships"><Relationship Id="rId2" Target="../media/image15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7.xml.rels><?xml version="1.0" encoding="UTF-8" standalone="yes" ?><Relationships xmlns="http://schemas.openxmlformats.org/package/2006/relationships"><Relationship Id="rId3" Target="../media/image17.jpeg" Type="http://schemas.openxmlformats.org/officeDocument/2006/relationships/image"/><Relationship Id="rId2" Target="../media/image16.jpeg" Type="http://schemas.openxmlformats.org/officeDocument/2006/relationships/image"/><Relationship Id="rId1" Target="../slideLayouts/slideLayout2.xml" Type="http://schemas.openxmlformats.org/officeDocument/2006/relationships/slideLayout"/><Relationship Id="rId5" Target="../media/image19.jpeg" Type="http://schemas.openxmlformats.org/officeDocument/2006/relationships/image"/><Relationship Id="rId4" Target="../media/image18.jpeg" Type="http://schemas.openxmlformats.org/officeDocument/2006/relationships/image"/></Relationships>
</file>

<file path=ppt/slides/_rels/slide8.xml.rels><?xml version="1.0" encoding="UTF-8" standalone="yes" ?><Relationships xmlns="http://schemas.openxmlformats.org/package/2006/relationships"><Relationship Id="rId3" Target="../media/image21.png" Type="http://schemas.openxmlformats.org/officeDocument/2006/relationships/image"/><Relationship Id="rId2" Target="../media/image20.jpeg" Type="http://schemas.openxmlformats.org/officeDocument/2006/relationships/image"/><Relationship Id="rId1" Target="../slideLayouts/slideLayout2.xml" Type="http://schemas.openxmlformats.org/officeDocument/2006/relationships/slideLayout"/><Relationship Id="rId5" Target="../media/image23.jpeg" Type="http://schemas.openxmlformats.org/officeDocument/2006/relationships/image"/><Relationship Id="rId4" Target="../media/image22.png" Type="http://schemas.openxmlformats.org/officeDocument/2006/relationships/image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30DA6FA-7BB8-4CAD-9779-17E5CFBCD6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155940"/>
            <a:ext cx="7591245" cy="4321833"/>
          </a:xfrm>
        </p:spPr>
        <p:txBody>
          <a:bodyPr>
            <a:normAutofit/>
          </a:bodyPr>
          <a:lstStyle/>
          <a:p>
            <a:r>
              <a:rPr lang="ru-RU" dirty="0" err="1" smtClean="0">
                <a:ln>
                  <a:solidFill>
                    <a:srgbClr val="FF0000"/>
                  </a:solidFill>
                </a:ln>
                <a:latin typeface="Century" panose="02040604050505020304" pitchFamily="18" charset="0"/>
              </a:rPr>
              <a:t>ПиктоМир</a:t>
            </a:r>
            <a:r>
              <a:rPr lang="ru-RU" dirty="0" smtClean="0">
                <a:ln>
                  <a:solidFill>
                    <a:srgbClr val="FF0000"/>
                  </a:solidFill>
                </a:ln>
                <a:latin typeface="Century" panose="02040604050505020304" pitchFamily="18" charset="0"/>
              </a:rPr>
              <a:t> – </a:t>
            </a:r>
            <a:br>
              <a:rPr lang="ru-RU" dirty="0" smtClean="0">
                <a:ln>
                  <a:solidFill>
                    <a:srgbClr val="FF0000"/>
                  </a:solidFill>
                </a:ln>
                <a:latin typeface="Century" panose="02040604050505020304" pitchFamily="18" charset="0"/>
              </a:rPr>
            </a:br>
            <a:r>
              <a:rPr lang="ru-RU" dirty="0" smtClean="0">
                <a:ln>
                  <a:solidFill>
                    <a:srgbClr val="FF0000"/>
                  </a:solidFill>
                </a:ln>
                <a:latin typeface="Century" panose="02040604050505020304" pitchFamily="18" charset="0"/>
              </a:rPr>
              <a:t>азы программирования </a:t>
            </a:r>
            <a:br>
              <a:rPr lang="ru-RU" dirty="0" smtClean="0">
                <a:ln>
                  <a:solidFill>
                    <a:srgbClr val="FF0000"/>
                  </a:solidFill>
                </a:ln>
                <a:latin typeface="Century" panose="02040604050505020304" pitchFamily="18" charset="0"/>
              </a:rPr>
            </a:br>
            <a:r>
              <a:rPr lang="ru-RU" dirty="0" smtClean="0">
                <a:ln>
                  <a:solidFill>
                    <a:srgbClr val="FF0000"/>
                  </a:solidFill>
                </a:ln>
                <a:latin typeface="Century" panose="02040604050505020304" pitchFamily="18" charset="0"/>
              </a:rPr>
              <a:t>для дошкольников</a:t>
            </a:r>
            <a:endParaRPr lang="ru-RU" dirty="0">
              <a:ln>
                <a:solidFill>
                  <a:srgbClr val="FF0000"/>
                </a:solidFill>
              </a:ln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2216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813" y="193850"/>
            <a:ext cx="10630119" cy="876894"/>
          </a:xfrm>
        </p:spPr>
        <p:txBody>
          <a:bodyPr/>
          <a:lstStyle/>
          <a:p>
            <a:pPr algn="ctr"/>
            <a:r>
              <a:rPr dirty="0" lang="ru-RU">
                <a:solidFill>
                  <a:prstClr val="white"/>
                </a:solidFill>
                <a:latin charset="0" panose="02040604050505020304" pitchFamily="18" typeface="Century"/>
              </a:rPr>
              <a:t>Учебная среда</a:t>
            </a:r>
            <a:endParaRPr dirty="0" lang="ru-RU"/>
          </a:p>
        </p:txBody>
      </p:sp>
      <p:pic>
        <p:nvPicPr>
          <p:cNvPr id="10243" name="Picture 3"/>
          <p:cNvPicPr>
            <a:picLocks noChangeArrowheads="1" noChangeAspect="1"/>
          </p:cNvPicPr>
          <p:nvPr/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7" l="47" r="84" t="-620"/>
          <a:stretch/>
        </p:blipFill>
        <p:spPr bwMode="auto">
          <a:xfrm>
            <a:off x="828135" y="1345722"/>
            <a:ext cx="4783658" cy="3600000"/>
          </a:xfrm>
          <a:prstGeom prst="rect">
            <a:avLst/>
          </a:prstGeom>
          <a:ln cap="sq" w="38100">
            <a:solidFill>
              <a:srgbClr val="6600FF"/>
            </a:solidFill>
            <a:prstDash val="solid"/>
            <a:miter lim="800000"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10244" name="Picture 4"/>
          <p:cNvPicPr>
            <a:picLocks noChangeArrowheads="1" noChangeAspect="1"/>
          </p:cNvPicPr>
          <p:nvPr/>
        </p:nvPicPr>
        <p:blipFill rotWithShape="1">
          <a:blip cstate="print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-5076" l="16" r="4" t="112"/>
          <a:stretch/>
        </p:blipFill>
        <p:spPr bwMode="auto">
          <a:xfrm>
            <a:off x="7469756" y="1420438"/>
            <a:ext cx="4084526" cy="3600000"/>
          </a:xfrm>
          <a:prstGeom prst="rect">
            <a:avLst/>
          </a:prstGeom>
          <a:ln cap="sq" w="38100">
            <a:solidFill>
              <a:srgbClr val="6600FF"/>
            </a:solidFill>
            <a:prstDash val="solid"/>
            <a:miter lim="800000"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10245" name="Picture 5"/>
          <p:cNvPicPr>
            <a:picLocks noChangeArrowheads="1" noChangeAspect="1"/>
          </p:cNvPicPr>
          <p:nvPr/>
        </p:nvPicPr>
        <p:blipFill rotWithShape="1">
          <a:blip cstate="print"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" l="151" r="101" t="6"/>
          <a:stretch/>
        </p:blipFill>
        <p:spPr bwMode="auto">
          <a:xfrm>
            <a:off x="5279366" y="4132052"/>
            <a:ext cx="2311160" cy="2573413"/>
          </a:xfrm>
          <a:prstGeom prst="rect">
            <a:avLst/>
          </a:prstGeom>
          <a:ln cap="sq" w="38100">
            <a:solidFill>
              <a:srgbClr val="6600FF"/>
            </a:solidFill>
            <a:prstDash val="solid"/>
            <a:miter lim="800000"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242105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813" y="193850"/>
            <a:ext cx="10078029" cy="876894"/>
          </a:xfrm>
        </p:spPr>
        <p:txBody>
          <a:bodyPr/>
          <a:lstStyle/>
          <a:p>
            <a:pPr algn="ctr"/>
            <a:endParaRPr lang="ru-RU" dirty="0">
              <a:latin typeface="Century" panose="02040604050505020304" pitchFamily="18" charset="0"/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4738" y="1420184"/>
            <a:ext cx="5400000" cy="3600000"/>
          </a:xfrm>
          <a:prstGeom prst="rect">
            <a:avLst/>
          </a:prstGeom>
          <a:ln w="38100" cap="sq">
            <a:solidFill>
              <a:srgbClr val="69009B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80672" y="2785329"/>
            <a:ext cx="5400001" cy="3600000"/>
          </a:xfrm>
          <a:prstGeom prst="rect">
            <a:avLst/>
          </a:prstGeom>
          <a:ln w="38100" cap="sq">
            <a:solidFill>
              <a:srgbClr val="69009B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45568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Мой фильм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028825" y="1518249"/>
            <a:ext cx="8483513" cy="4768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54779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61035" y="1424871"/>
            <a:ext cx="8469929" cy="4769345"/>
          </a:xfrm>
          <a:prstGeom prst="rect">
            <a:avLst/>
          </a:prstGeom>
          <a:ln w="38100" cap="sq">
            <a:solidFill>
              <a:srgbClr val="6600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40602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813" y="193850"/>
            <a:ext cx="9991764" cy="87689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Century" panose="02040604050505020304" pitchFamily="18" charset="0"/>
              </a:rPr>
              <a:t>Дошкольная </a:t>
            </a:r>
            <a:r>
              <a:rPr lang="ru-RU" dirty="0" err="1" smtClean="0">
                <a:latin typeface="Century" panose="02040604050505020304" pitchFamily="18" charset="0"/>
              </a:rPr>
              <a:t>алгоритмика</a:t>
            </a:r>
            <a:endParaRPr lang="ru-RU" dirty="0">
              <a:latin typeface="Century" panose="020406040505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67073414"/>
              </p:ext>
            </p:extLst>
          </p:nvPr>
        </p:nvGraphicFramePr>
        <p:xfrm>
          <a:off x="2070340" y="1825625"/>
          <a:ext cx="9283459" cy="18147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4248237071"/>
              </p:ext>
            </p:extLst>
          </p:nvPr>
        </p:nvGraphicFramePr>
        <p:xfrm>
          <a:off x="2245264" y="1535502"/>
          <a:ext cx="7701472" cy="45978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21566" y="4649636"/>
            <a:ext cx="1531127" cy="1528369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1114" y="1606664"/>
            <a:ext cx="1890984" cy="1482310"/>
          </a:xfrm>
          <a:prstGeom prst="rect">
            <a:avLst/>
          </a:prstGeom>
          <a:ln w="38100" cap="sq">
            <a:solidFill>
              <a:srgbClr val="6600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052137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813" y="193850"/>
            <a:ext cx="10147040" cy="87689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Century" panose="02040604050505020304" pitchFamily="18" charset="0"/>
              </a:rPr>
              <a:t>Санитарно-эпидемиологические требования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5659" y="1492370"/>
            <a:ext cx="11757805" cy="5270739"/>
          </a:xfrm>
        </p:spPr>
        <p:txBody>
          <a:bodyPr>
            <a:normAutofit fontScale="32500" lnSpcReduction="20000"/>
          </a:bodyPr>
          <a:lstStyle/>
          <a:p>
            <a:pPr algn="just"/>
            <a:r>
              <a:rPr lang="ru-RU" sz="5500" b="1" dirty="0">
                <a:solidFill>
                  <a:srgbClr val="7030A0"/>
                </a:solidFill>
                <a:latin typeface="Century" panose="02040604050505020304" pitchFamily="18" charset="0"/>
              </a:rPr>
              <a:t>п</a:t>
            </a:r>
            <a:r>
              <a:rPr lang="ru-RU" sz="5500" b="1" dirty="0" smtClean="0">
                <a:solidFill>
                  <a:srgbClr val="7030A0"/>
                </a:solidFill>
                <a:latin typeface="Century" panose="02040604050505020304" pitchFamily="18" charset="0"/>
              </a:rPr>
              <a:t>. 2.10.2</a:t>
            </a:r>
            <a:r>
              <a:rPr lang="ru-RU" sz="5500" b="1" dirty="0">
                <a:solidFill>
                  <a:srgbClr val="7030A0"/>
                </a:solidFill>
                <a:latin typeface="Century" panose="02040604050505020304" pitchFamily="18" charset="0"/>
              </a:rPr>
              <a:t>. Кабинеты информатики и работа с ЭСО должны соответствовать гигиеническим нормативам.</a:t>
            </a:r>
          </a:p>
          <a:p>
            <a:pPr algn="just"/>
            <a:r>
              <a:rPr lang="ru-RU" sz="5500" b="1" u="sng" dirty="0">
                <a:solidFill>
                  <a:srgbClr val="7030A0"/>
                </a:solidFill>
                <a:latin typeface="Century" panose="02040604050505020304" pitchFamily="18" charset="0"/>
              </a:rPr>
              <a:t>При использовании ЭСО во время занятий и перемен должна проводиться гимнастика для глаз. </a:t>
            </a:r>
            <a:r>
              <a:rPr lang="ru-RU" sz="5500" b="1" dirty="0">
                <a:solidFill>
                  <a:srgbClr val="7030A0"/>
                </a:solidFill>
                <a:latin typeface="Century" panose="02040604050505020304" pitchFamily="18" charset="0"/>
              </a:rPr>
              <a:t>При использовании книжных учебных изданий гимнастика для глаз должна проводиться во время перемен</a:t>
            </a:r>
            <a:r>
              <a:rPr lang="ru-RU" sz="5500" b="1" dirty="0" smtClean="0">
                <a:solidFill>
                  <a:srgbClr val="7030A0"/>
                </a:solidFill>
                <a:latin typeface="Century" panose="02040604050505020304" pitchFamily="18" charset="0"/>
              </a:rPr>
              <a:t>.</a:t>
            </a:r>
          </a:p>
          <a:p>
            <a:pPr algn="just"/>
            <a:endParaRPr lang="ru-RU" sz="5500" b="1" dirty="0">
              <a:solidFill>
                <a:srgbClr val="7030A0"/>
              </a:solidFill>
              <a:latin typeface="Century" panose="02040604050505020304" pitchFamily="18" charset="0"/>
            </a:endParaRPr>
          </a:p>
          <a:p>
            <a:pPr algn="just"/>
            <a:r>
              <a:rPr lang="ru-RU" sz="5500" b="1" dirty="0">
                <a:solidFill>
                  <a:srgbClr val="7030A0"/>
                </a:solidFill>
                <a:latin typeface="Century" panose="02040604050505020304" pitchFamily="18" charset="0"/>
              </a:rPr>
              <a:t>Для профилактики нарушений осанки </a:t>
            </a:r>
            <a:r>
              <a:rPr lang="ru-RU" sz="5500" b="1" u="sng" dirty="0">
                <a:solidFill>
                  <a:srgbClr val="7030A0"/>
                </a:solidFill>
                <a:latin typeface="Century" panose="02040604050505020304" pitchFamily="18" charset="0"/>
              </a:rPr>
              <a:t>во время занятий должны проводиться соответствующие физические упражнения</a:t>
            </a:r>
            <a:r>
              <a:rPr lang="ru-RU" sz="5500" b="1" dirty="0">
                <a:solidFill>
                  <a:srgbClr val="7030A0"/>
                </a:solidFill>
                <a:latin typeface="Century" panose="02040604050505020304" pitchFamily="18" charset="0"/>
              </a:rPr>
              <a:t> (далее физкультминутки</a:t>
            </a:r>
            <a:r>
              <a:rPr lang="ru-RU" sz="5500" b="1" dirty="0" smtClean="0">
                <a:solidFill>
                  <a:srgbClr val="7030A0"/>
                </a:solidFill>
                <a:latin typeface="Century" panose="02040604050505020304" pitchFamily="18" charset="0"/>
              </a:rPr>
              <a:t>).</a:t>
            </a:r>
          </a:p>
          <a:p>
            <a:pPr algn="just"/>
            <a:endParaRPr lang="ru-RU" sz="5500" b="1" dirty="0">
              <a:solidFill>
                <a:srgbClr val="7030A0"/>
              </a:solidFill>
              <a:latin typeface="Century" panose="02040604050505020304" pitchFamily="18" charset="0"/>
            </a:endParaRPr>
          </a:p>
          <a:p>
            <a:pPr algn="just"/>
            <a:r>
              <a:rPr lang="ru-RU" sz="5500" b="1" u="sng" dirty="0">
                <a:solidFill>
                  <a:srgbClr val="7030A0"/>
                </a:solidFill>
                <a:latin typeface="Century" panose="02040604050505020304" pitchFamily="18" charset="0"/>
              </a:rPr>
              <a:t>При использовании ЭСО </a:t>
            </a:r>
            <a:r>
              <a:rPr lang="ru-RU" sz="5500" b="1" dirty="0">
                <a:solidFill>
                  <a:srgbClr val="7030A0"/>
                </a:solidFill>
                <a:latin typeface="Century" panose="02040604050505020304" pitchFamily="18" charset="0"/>
              </a:rPr>
              <a:t>с демонстрацией обучающих фильмов, программ или иной информации, предусматривающих ее фиксацию в тетрадях воспитанниками и обучающимися, </a:t>
            </a:r>
            <a:r>
              <a:rPr lang="ru-RU" sz="5500" b="1" u="sng" dirty="0">
                <a:solidFill>
                  <a:srgbClr val="7030A0"/>
                </a:solidFill>
                <a:latin typeface="Century" panose="02040604050505020304" pitchFamily="18" charset="0"/>
              </a:rPr>
              <a:t>продолжительность непрерывного использования экрана не должна превышать для детей 5 - 7 лет - 5 - 7 минут</a:t>
            </a:r>
            <a:r>
              <a:rPr lang="ru-RU" sz="5500" b="1" dirty="0">
                <a:solidFill>
                  <a:srgbClr val="7030A0"/>
                </a:solidFill>
                <a:latin typeface="Century" panose="02040604050505020304" pitchFamily="18" charset="0"/>
              </a:rPr>
              <a:t>, для учащихся 1 - 4-х классов - 10 минут, для 5 - 9-х классов - 15 минут.</a:t>
            </a:r>
          </a:p>
          <a:p>
            <a:pPr algn="just"/>
            <a:r>
              <a:rPr lang="ru-RU" sz="5500" b="1" u="sng" dirty="0">
                <a:solidFill>
                  <a:srgbClr val="7030A0"/>
                </a:solidFill>
                <a:latin typeface="Century" panose="02040604050505020304" pitchFamily="18" charset="0"/>
              </a:rPr>
              <a:t>Общая продолжительность использования ЭСО на уроке не должна превышать для интерактивной доски - для детей до 10 лет - 20 минут</a:t>
            </a:r>
            <a:r>
              <a:rPr lang="ru-RU" sz="5500" b="1" dirty="0">
                <a:solidFill>
                  <a:srgbClr val="7030A0"/>
                </a:solidFill>
                <a:latin typeface="Century" panose="02040604050505020304" pitchFamily="18" charset="0"/>
              </a:rPr>
              <a:t>, старше 10 лет - 30 минут; компьютера - для детей 1 - 2 классов - 20 минут, 3 - 4 классов - 25 минут, 5 - 9 классов - 30 минут, 10 - 11 классов - 35 минут</a:t>
            </a:r>
            <a:r>
              <a:rPr lang="ru-RU" sz="5500" b="1" dirty="0" smtClean="0">
                <a:solidFill>
                  <a:srgbClr val="7030A0"/>
                </a:solidFill>
                <a:latin typeface="Century" panose="02040604050505020304" pitchFamily="18" charset="0"/>
              </a:rPr>
              <a:t>.</a:t>
            </a:r>
            <a:endParaRPr lang="ru-RU" sz="5500" b="1" dirty="0">
              <a:solidFill>
                <a:srgbClr val="7030A0"/>
              </a:solidFill>
              <a:latin typeface="Century" panose="02040604050505020304" pitchFamily="18" charset="0"/>
            </a:endParaRPr>
          </a:p>
          <a:p>
            <a:pPr algn="just"/>
            <a:r>
              <a:rPr lang="ru-RU" sz="5500" b="1" u="sng" dirty="0">
                <a:solidFill>
                  <a:srgbClr val="7030A0"/>
                </a:solidFill>
                <a:latin typeface="Century" panose="02040604050505020304" pitchFamily="18" charset="0"/>
              </a:rPr>
              <a:t>Занятия с использованием ЭСО в возрастных группах до 5 лет не проводятся</a:t>
            </a:r>
            <a:r>
              <a:rPr lang="ru-RU" sz="5500" b="1" dirty="0" smtClean="0">
                <a:solidFill>
                  <a:srgbClr val="7030A0"/>
                </a:solidFill>
                <a:latin typeface="Century" panose="02040604050505020304" pitchFamily="18" charset="0"/>
              </a:rPr>
              <a:t>.</a:t>
            </a:r>
          </a:p>
          <a:p>
            <a:pPr algn="just"/>
            <a:endParaRPr lang="ru-RU" sz="5500" b="1" dirty="0">
              <a:solidFill>
                <a:srgbClr val="7030A0"/>
              </a:solidFill>
              <a:latin typeface="Century" panose="02040604050505020304" pitchFamily="18" charset="0"/>
            </a:endParaRPr>
          </a:p>
          <a:p>
            <a:pPr algn="just"/>
            <a:endParaRPr lang="ru-RU" sz="5500" b="1" dirty="0" smtClean="0">
              <a:solidFill>
                <a:srgbClr val="7030A0"/>
              </a:solidFill>
              <a:latin typeface="Century" panose="02040604050505020304" pitchFamily="18" charset="0"/>
            </a:endParaRPr>
          </a:p>
          <a:p>
            <a:pPr marL="0" indent="0" algn="r">
              <a:buNone/>
            </a:pPr>
            <a:r>
              <a:rPr lang="ru-RU" sz="4500" b="1" dirty="0">
                <a:solidFill>
                  <a:srgbClr val="D60093"/>
                </a:solidFill>
                <a:latin typeface="Century" panose="02040604050505020304" pitchFamily="18" charset="0"/>
              </a:rPr>
              <a:t>санитарные правила СП 2.4.3648-20 </a:t>
            </a:r>
            <a:r>
              <a:rPr lang="ru-RU" sz="4500" b="1" dirty="0" smtClean="0">
                <a:solidFill>
                  <a:srgbClr val="D60093"/>
                </a:solidFill>
                <a:latin typeface="Century" panose="02040604050505020304" pitchFamily="18" charset="0"/>
              </a:rPr>
              <a:t> от  28.09.2020 г.</a:t>
            </a:r>
          </a:p>
          <a:p>
            <a:pPr algn="just"/>
            <a:endParaRPr lang="ru-RU" sz="4500" b="1" dirty="0">
              <a:solidFill>
                <a:srgbClr val="7030A0"/>
              </a:solidFill>
              <a:latin typeface="Century" panose="02040604050505020304" pitchFamily="18" charset="0"/>
            </a:endParaRPr>
          </a:p>
          <a:p>
            <a:pPr algn="just"/>
            <a:endParaRPr lang="ru-RU" sz="3800" b="1" dirty="0" smtClean="0">
              <a:solidFill>
                <a:srgbClr val="7030A0"/>
              </a:solidFill>
              <a:latin typeface="Century" panose="02040604050505020304" pitchFamily="18" charset="0"/>
            </a:endParaRPr>
          </a:p>
          <a:p>
            <a:pPr algn="just"/>
            <a:endParaRPr lang="ru-RU" b="1" dirty="0" smtClean="0">
              <a:solidFill>
                <a:srgbClr val="7030A0"/>
              </a:solidFill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609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dirty="0" lang="ru-RU" smtClean="0">
                <a:latin charset="0" panose="02040604050505020304" pitchFamily="18" typeface="Century"/>
              </a:rPr>
              <a:t>Особенности технологии</a:t>
            </a:r>
            <a:endParaRPr dirty="0" lang="ru-RU">
              <a:latin charset="0" panose="02040604050505020304" pitchFamily="18" typeface="Century"/>
            </a:endParaRPr>
          </a:p>
        </p:txBody>
      </p:sp>
      <p:pic>
        <p:nvPicPr>
          <p:cNvPr id="6" name="Picture 3"/>
          <p:cNvPicPr>
            <a:picLocks noChangeArrowheads="1" noChangeAspect="1" noGrp="1"/>
          </p:cNvPicPr>
          <p:nvPr>
            <p:ph idx="1" sz="half"/>
          </p:nvPr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/>
        </p:blipFill>
        <p:spPr bwMode="auto">
          <a:xfrm>
            <a:off x="6684197" y="4334770"/>
            <a:ext cx="3373890" cy="1897813"/>
          </a:xfrm>
          <a:prstGeom prst="rect">
            <a:avLst/>
          </a:prstGeom>
          <a:ln cap="sq" w="38100">
            <a:solidFill>
              <a:srgbClr val="6600FF"/>
            </a:solidFill>
            <a:prstDash val="solid"/>
            <a:miter lim="800000"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Объект 4"/>
          <p:cNvSpPr>
            <a:spLocks noGrp="1"/>
          </p:cNvSpPr>
          <p:nvPr>
            <p:ph idx="2" sz="half"/>
          </p:nvPr>
        </p:nvSpPr>
        <p:spPr>
          <a:xfrm>
            <a:off x="504645" y="1523700"/>
            <a:ext cx="5421701" cy="4670066"/>
          </a:xfrm>
        </p:spPr>
        <p:txBody>
          <a:bodyPr>
            <a:normAutofit fontScale="92500"/>
          </a:bodyPr>
          <a:lstStyle/>
          <a:p>
            <a:pPr indent="-514350" marL="514350">
              <a:buFont typeface="+mj-lt"/>
              <a:buAutoNum type="arabicPeriod"/>
            </a:pPr>
            <a:r>
              <a:rPr b="1" dirty="0" lang="ru-RU" smtClean="0">
                <a:solidFill>
                  <a:srgbClr val="6600FF"/>
                </a:solidFill>
                <a:latin charset="0" panose="02040604050505020304" pitchFamily="18" typeface="Century"/>
              </a:rPr>
              <a:t>Среда </a:t>
            </a:r>
            <a:r>
              <a:rPr b="1" dirty="0" lang="ru-RU">
                <a:solidFill>
                  <a:srgbClr val="6600FF"/>
                </a:solidFill>
                <a:latin charset="0" panose="02040604050505020304" pitchFamily="18" typeface="Century"/>
              </a:rPr>
              <a:t>имеет красочный и привлекательный для детей </a:t>
            </a:r>
            <a:r>
              <a:rPr b="1" dirty="0" lang="ru-RU" smtClean="0">
                <a:solidFill>
                  <a:srgbClr val="6600FF"/>
                </a:solidFill>
                <a:latin charset="0" panose="02040604050505020304" pitchFamily="18" typeface="Century"/>
              </a:rPr>
              <a:t>интерфейс</a:t>
            </a:r>
          </a:p>
          <a:p>
            <a:pPr indent="-514350" marL="514350">
              <a:buFont typeface="+mj-lt"/>
              <a:buAutoNum type="arabicPeriod"/>
            </a:pPr>
            <a:endParaRPr b="1" dirty="0" lang="ru-RU">
              <a:solidFill>
                <a:srgbClr val="6600FF"/>
              </a:solidFill>
              <a:latin charset="0" panose="02040604050505020304" pitchFamily="18" typeface="Century"/>
            </a:endParaRPr>
          </a:p>
          <a:p>
            <a:pPr indent="-514350" marL="514350">
              <a:buFont typeface="+mj-lt"/>
              <a:buAutoNum type="arabicPeriod"/>
            </a:pPr>
            <a:r>
              <a:rPr b="1" dirty="0" lang="ru-RU" smtClean="0">
                <a:solidFill>
                  <a:srgbClr val="D60093"/>
                </a:solidFill>
                <a:latin charset="0" panose="02040604050505020304" pitchFamily="18" typeface="Century"/>
              </a:rPr>
              <a:t>Задания наполнены </a:t>
            </a:r>
            <a:r>
              <a:rPr b="1" dirty="0" lang="ru-RU">
                <a:solidFill>
                  <a:srgbClr val="D60093"/>
                </a:solidFill>
                <a:latin charset="0" panose="02040604050505020304" pitchFamily="18" typeface="Century"/>
              </a:rPr>
              <a:t>для дошкольников </a:t>
            </a:r>
            <a:r>
              <a:rPr b="1" dirty="0" lang="ru-RU" smtClean="0">
                <a:solidFill>
                  <a:srgbClr val="D60093"/>
                </a:solidFill>
                <a:latin charset="0" panose="02040604050505020304" pitchFamily="18" typeface="Century"/>
              </a:rPr>
              <a:t>смыслом</a:t>
            </a:r>
          </a:p>
          <a:p>
            <a:pPr indent="-514350" marL="514350">
              <a:buFont typeface="+mj-lt"/>
              <a:buAutoNum type="arabicPeriod"/>
            </a:pPr>
            <a:endParaRPr b="1" dirty="0" lang="ru-RU">
              <a:solidFill>
                <a:srgbClr val="D60093"/>
              </a:solidFill>
              <a:latin charset="0" panose="02040604050505020304" pitchFamily="18" typeface="Century"/>
            </a:endParaRPr>
          </a:p>
          <a:p>
            <a:pPr indent="-514350" marL="514350">
              <a:buFont typeface="+mj-lt"/>
              <a:buAutoNum type="arabicPeriod"/>
            </a:pPr>
            <a:r>
              <a:rPr b="1" dirty="0" err="1" lang="ru-RU" smtClean="0">
                <a:solidFill>
                  <a:srgbClr val="69009B"/>
                </a:solidFill>
                <a:latin charset="0" panose="02040604050505020304" pitchFamily="18" typeface="Century"/>
              </a:rPr>
              <a:t>Бестекстовая</a:t>
            </a:r>
            <a:r>
              <a:rPr b="1" dirty="0" lang="ru-RU" smtClean="0">
                <a:solidFill>
                  <a:srgbClr val="69009B"/>
                </a:solidFill>
                <a:latin charset="0" panose="02040604050505020304" pitchFamily="18" typeface="Century"/>
              </a:rPr>
              <a:t> </a:t>
            </a:r>
            <a:r>
              <a:rPr b="1" dirty="0" lang="ru-RU">
                <a:solidFill>
                  <a:srgbClr val="69009B"/>
                </a:solidFill>
                <a:latin charset="0" panose="02040604050505020304" pitchFamily="18" typeface="Century"/>
              </a:rPr>
              <a:t>программная среда, для работы в которой от детей не требуется умение читать и писать</a:t>
            </a:r>
          </a:p>
        </p:txBody>
      </p:sp>
      <p:pic>
        <p:nvPicPr>
          <p:cNvPr id="14339" name="Picture 3"/>
          <p:cNvPicPr>
            <a:picLocks noChangeArrowheads="1" noChangeAspect="1"/>
          </p:cNvPicPr>
          <p:nvPr/>
        </p:nvPicPr>
        <p:blipFill rotWithShape="1">
          <a:blip cstate="print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-6499" l="52" r="-1160" t="53"/>
          <a:stretch/>
        </p:blipFill>
        <p:spPr bwMode="auto">
          <a:xfrm>
            <a:off x="6012609" y="1531187"/>
            <a:ext cx="2358533" cy="2143666"/>
          </a:xfrm>
          <a:prstGeom prst="rect">
            <a:avLst/>
          </a:prstGeom>
          <a:ln cap="sq" w="38100">
            <a:solidFill>
              <a:srgbClr val="69009B"/>
            </a:solidFill>
            <a:prstDash val="solid"/>
            <a:miter lim="800000"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14341" name="Picture 5"/>
          <p:cNvPicPr>
            <a:picLocks noChangeArrowheads="1" noChangeAspect="1"/>
          </p:cNvPicPr>
          <p:nvPr/>
        </p:nvPicPr>
        <p:blipFill rotWithShape="1">
          <a:blip cstate="print"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6" r="111" t="54"/>
          <a:stretch/>
        </p:blipFill>
        <p:spPr bwMode="auto">
          <a:xfrm>
            <a:off x="9093785" y="2156605"/>
            <a:ext cx="2401235" cy="1924446"/>
          </a:xfrm>
          <a:prstGeom prst="rect">
            <a:avLst/>
          </a:prstGeom>
          <a:ln cap="sq" w="38100">
            <a:solidFill>
              <a:srgbClr val="6600FF"/>
            </a:solidFill>
            <a:prstDash val="solid"/>
            <a:miter lim="800000"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10812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/>
      </p:par>
    </p:tnLst>
  </p:timing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813" y="193850"/>
            <a:ext cx="10009017" cy="876894"/>
          </a:xfrm>
        </p:spPr>
        <p:txBody>
          <a:bodyPr>
            <a:normAutofit fontScale="90000"/>
          </a:bodyPr>
          <a:lstStyle/>
          <a:p>
            <a:pPr algn="ctr"/>
            <a:r>
              <a:rPr dirty="0" lang="ru-RU" smtClean="0">
                <a:latin charset="0" panose="02040604050505020304" pitchFamily="18" typeface="Century"/>
              </a:rPr>
              <a:t>Предметные образовательные результаты</a:t>
            </a:r>
            <a:endParaRPr dirty="0" lang="ru-RU">
              <a:latin charset="0" panose="02040604050505020304" pitchFamily="18" typeface="Century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3299" y="1526875"/>
            <a:ext cx="8246852" cy="4650088"/>
          </a:xfrm>
        </p:spPr>
        <p:txBody>
          <a:bodyPr>
            <a:normAutofit/>
          </a:bodyPr>
          <a:lstStyle/>
          <a:p>
            <a:pPr algn="just">
              <a:buFont charset="2" panose="05000000000000000000" pitchFamily="2" typeface="Wingdings"/>
              <a:buChar char="Ø"/>
            </a:pPr>
            <a:r>
              <a:rPr b="1" dirty="0" lang="ru-RU" smtClean="0">
                <a:solidFill>
                  <a:srgbClr val="6600FF"/>
                </a:solidFill>
                <a:latin charset="0" panose="02040604050505020304" pitchFamily="18" typeface="Century"/>
              </a:rPr>
              <a:t> знает </a:t>
            </a:r>
            <a:r>
              <a:rPr b="1" dirty="0" lang="ru-RU">
                <a:solidFill>
                  <a:srgbClr val="6600FF"/>
                </a:solidFill>
                <a:latin charset="0" panose="02040604050505020304" pitchFamily="18" typeface="Century"/>
              </a:rPr>
              <a:t>компьютерную среду, владеет </a:t>
            </a:r>
            <a:r>
              <a:rPr b="1" dirty="0" err="1" lang="ru-RU">
                <a:solidFill>
                  <a:srgbClr val="6600FF"/>
                </a:solidFill>
                <a:latin charset="0" panose="02040604050505020304" pitchFamily="18" typeface="Century"/>
              </a:rPr>
              <a:t>бестекстовым</a:t>
            </a:r>
            <a:r>
              <a:rPr b="1" dirty="0" lang="ru-RU">
                <a:solidFill>
                  <a:srgbClr val="6600FF"/>
                </a:solidFill>
                <a:latin charset="0" panose="02040604050505020304" pitchFamily="18" typeface="Century"/>
              </a:rPr>
              <a:t> </a:t>
            </a:r>
            <a:r>
              <a:rPr b="1" dirty="0" lang="ru-RU" smtClean="0">
                <a:solidFill>
                  <a:srgbClr val="6600FF"/>
                </a:solidFill>
                <a:latin charset="0" panose="02040604050505020304" pitchFamily="18" typeface="Century"/>
              </a:rPr>
              <a:t>программированием</a:t>
            </a:r>
          </a:p>
          <a:p>
            <a:pPr algn="just">
              <a:buFont charset="2" panose="05000000000000000000" pitchFamily="2" typeface="Wingdings"/>
              <a:buChar char="Ø"/>
            </a:pPr>
            <a:r>
              <a:rPr b="1" dirty="0" lang="ru-RU" smtClean="0">
                <a:solidFill>
                  <a:srgbClr val="D60093"/>
                </a:solidFill>
                <a:latin charset="0" panose="02040604050505020304" pitchFamily="18" typeface="Century"/>
              </a:rPr>
              <a:t> демонстрирует </a:t>
            </a:r>
            <a:r>
              <a:rPr b="1" dirty="0" lang="ru-RU">
                <a:solidFill>
                  <a:srgbClr val="D60093"/>
                </a:solidFill>
                <a:latin charset="0" panose="02040604050505020304" pitchFamily="18" typeface="Century"/>
              </a:rPr>
              <a:t>технические возможности </a:t>
            </a:r>
            <a:r>
              <a:rPr b="1" dirty="0" lang="ru-RU" smtClean="0">
                <a:solidFill>
                  <a:srgbClr val="D60093"/>
                </a:solidFill>
                <a:latin charset="0" panose="02040604050505020304" pitchFamily="18" typeface="Century"/>
              </a:rPr>
              <a:t>роботов </a:t>
            </a:r>
            <a:r>
              <a:rPr b="1" dirty="0" lang="ru-RU">
                <a:solidFill>
                  <a:srgbClr val="D60093"/>
                </a:solidFill>
                <a:latin charset="0" panose="02040604050505020304" pitchFamily="18" typeface="Century"/>
              </a:rPr>
              <a:t>-исполнителей с помощью </a:t>
            </a:r>
            <a:r>
              <a:rPr b="1" dirty="0" lang="ru-RU" smtClean="0">
                <a:solidFill>
                  <a:srgbClr val="D60093"/>
                </a:solidFill>
                <a:latin charset="0" panose="02040604050505020304" pitchFamily="18" typeface="Century"/>
              </a:rPr>
              <a:t>создания </a:t>
            </a:r>
            <a:r>
              <a:rPr b="1" dirty="0" lang="ru-RU">
                <a:solidFill>
                  <a:srgbClr val="D60093"/>
                </a:solidFill>
                <a:latin charset="0" panose="02040604050505020304" pitchFamily="18" typeface="Century"/>
              </a:rPr>
              <a:t>алгоритма их действий, создает </a:t>
            </a:r>
            <a:r>
              <a:rPr b="1" dirty="0" lang="ru-RU" smtClean="0">
                <a:solidFill>
                  <a:srgbClr val="D60093"/>
                </a:solidFill>
                <a:latin charset="0" panose="02040604050505020304" pitchFamily="18" typeface="Century"/>
              </a:rPr>
              <a:t>простые </a:t>
            </a:r>
            <a:r>
              <a:rPr b="1" dirty="0" lang="ru-RU">
                <a:solidFill>
                  <a:srgbClr val="D60093"/>
                </a:solidFill>
                <a:latin charset="0" panose="02040604050505020304" pitchFamily="18" typeface="Century"/>
              </a:rPr>
              <a:t>алгоритмы действий на </a:t>
            </a:r>
            <a:r>
              <a:rPr b="1" dirty="0" lang="ru-RU" smtClean="0">
                <a:solidFill>
                  <a:srgbClr val="D60093"/>
                </a:solidFill>
                <a:latin charset="0" panose="02040604050505020304" pitchFamily="18" typeface="Century"/>
              </a:rPr>
              <a:t>компьютере </a:t>
            </a:r>
            <a:r>
              <a:rPr b="1" dirty="0" lang="ru-RU">
                <a:solidFill>
                  <a:srgbClr val="D60093"/>
                </a:solidFill>
                <a:latin charset="0" panose="02040604050505020304" pitchFamily="18" typeface="Century"/>
              </a:rPr>
              <a:t>для роботов и запускает их </a:t>
            </a:r>
            <a:r>
              <a:rPr b="1" dirty="0" lang="ru-RU" smtClean="0">
                <a:solidFill>
                  <a:srgbClr val="D60093"/>
                </a:solidFill>
                <a:latin charset="0" panose="02040604050505020304" pitchFamily="18" typeface="Century"/>
              </a:rPr>
              <a:t>самостоятельно</a:t>
            </a:r>
          </a:p>
          <a:p>
            <a:pPr algn="just">
              <a:buFont charset="2" panose="05000000000000000000" pitchFamily="2" typeface="Wingdings"/>
              <a:buChar char="Ø"/>
            </a:pPr>
            <a:r>
              <a:rPr b="1" dirty="0" lang="ru-RU" smtClean="0">
                <a:solidFill>
                  <a:srgbClr val="6600FF"/>
                </a:solidFill>
                <a:latin charset="0" panose="02040604050505020304" pitchFamily="18" typeface="Century"/>
              </a:rPr>
              <a:t> владеет </a:t>
            </a:r>
            <a:r>
              <a:rPr b="1" dirty="0" lang="ru-RU">
                <a:solidFill>
                  <a:srgbClr val="6600FF"/>
                </a:solidFill>
                <a:latin charset="0" panose="02040604050505020304" pitchFamily="18" typeface="Century"/>
              </a:rPr>
              <a:t>универсальными предпосылками учебной деятельности - умениями работать по правилу и по образцу, слушать взрослого и выполнять его инструкции </a:t>
            </a:r>
          </a:p>
        </p:txBody>
      </p:sp>
      <p:pic>
        <p:nvPicPr>
          <p:cNvPr id="6" name="Picture 2"/>
          <p:cNvPicPr>
            <a:picLocks noChangeArrowheads="1" noChangeAspect="1"/>
          </p:cNvPicPr>
          <p:nvPr/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0" l="18" t="68"/>
          <a:stretch/>
        </p:blipFill>
        <p:spPr bwMode="auto">
          <a:xfrm>
            <a:off x="8721306" y="4207886"/>
            <a:ext cx="3352462" cy="2144309"/>
          </a:xfrm>
          <a:prstGeom prst="rect">
            <a:avLst/>
          </a:prstGeom>
          <a:ln cap="sq" w="38100">
            <a:solidFill>
              <a:srgbClr val="6600FF"/>
            </a:solidFill>
            <a:prstDash val="solid"/>
            <a:miter lim="800000"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250863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87CF5E7-4C2D-443E-BB66-DDF2F17DD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Century" panose="02040604050505020304" pitchFamily="18" charset="0"/>
              </a:rPr>
              <a:t>Когнитивные способности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12843A5-868F-4861-AF04-3E567FFA82B8}"/>
              </a:ext>
            </a:extLst>
          </p:cNvPr>
          <p:cNvSpPr txBox="1"/>
          <p:nvPr/>
        </p:nvSpPr>
        <p:spPr>
          <a:xfrm>
            <a:off x="7222244" y="2184668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1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7B39EA6-3F8E-44D0-965F-4491A9898104}"/>
              </a:ext>
            </a:extLst>
          </p:cNvPr>
          <p:cNvSpPr txBox="1"/>
          <p:nvPr/>
        </p:nvSpPr>
        <p:spPr>
          <a:xfrm>
            <a:off x="9752550" y="2713746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2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495035A-9FCB-4A3A-BF3C-B9F37BBA26D5}"/>
              </a:ext>
            </a:extLst>
          </p:cNvPr>
          <p:cNvSpPr txBox="1"/>
          <p:nvPr/>
        </p:nvSpPr>
        <p:spPr>
          <a:xfrm>
            <a:off x="9220794" y="5162292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3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6BF6CA82-1FEF-43C3-BABB-697F61622570}"/>
              </a:ext>
            </a:extLst>
          </p:cNvPr>
          <p:cNvSpPr txBox="1"/>
          <p:nvPr/>
        </p:nvSpPr>
        <p:spPr>
          <a:xfrm>
            <a:off x="6650388" y="4674111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4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2F05053E-61C5-42F2-BB20-2A066B6FBD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18503" y="2253535"/>
            <a:ext cx="468000" cy="4680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D49829EB-7741-4654-A84C-7FDE0F78D6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09840" y="4865060"/>
            <a:ext cx="468000" cy="4680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36167DAC-EE52-4D5D-A16C-565BCEDC040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7262856" y="5315794"/>
            <a:ext cx="468000" cy="46800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758523E9-CA0F-40DB-9EF1-4B08EDA7C66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6652687" y="2883945"/>
            <a:ext cx="468000" cy="468000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8453DEED-F631-4C52-AF96-3529E66256CF}"/>
              </a:ext>
            </a:extLst>
          </p:cNvPr>
          <p:cNvSpPr/>
          <p:nvPr/>
        </p:nvSpPr>
        <p:spPr>
          <a:xfrm>
            <a:off x="9101726" y="3988760"/>
            <a:ext cx="165931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a-DK" sz="1600" dirty="0">
                <a:solidFill>
                  <a:schemeClr val="bg1"/>
                </a:solidFill>
              </a:rPr>
              <a:t>Lorem Ipsum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4240513C-EFC3-4807-9487-5406816BC77C}"/>
              </a:ext>
            </a:extLst>
          </p:cNvPr>
          <p:cNvSpPr/>
          <p:nvPr/>
        </p:nvSpPr>
        <p:spPr>
          <a:xfrm>
            <a:off x="8955000" y="3752762"/>
            <a:ext cx="19215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ЗАГОЛОВОК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3FD0359B-69D0-43C0-8CFC-484DEAE45297}"/>
              </a:ext>
            </a:extLst>
          </p:cNvPr>
          <p:cNvSpPr/>
          <p:nvPr/>
        </p:nvSpPr>
        <p:spPr>
          <a:xfrm>
            <a:off x="6231223" y="3988760"/>
            <a:ext cx="1700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a-DK" sz="1600" dirty="0">
                <a:solidFill>
                  <a:schemeClr val="bg1"/>
                </a:solidFill>
              </a:rPr>
              <a:t>Lorem Ipsum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3EF350CE-E5FC-499C-8935-E0E1A9CA91E0}"/>
              </a:ext>
            </a:extLst>
          </p:cNvPr>
          <p:cNvSpPr/>
          <p:nvPr/>
        </p:nvSpPr>
        <p:spPr>
          <a:xfrm>
            <a:off x="6200000" y="3752762"/>
            <a:ext cx="1731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ЗАГОЛОВОК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8C24E0AE-F03F-4476-844C-96A06C93305B}"/>
              </a:ext>
            </a:extLst>
          </p:cNvPr>
          <p:cNvSpPr/>
          <p:nvPr/>
        </p:nvSpPr>
        <p:spPr>
          <a:xfrm>
            <a:off x="7673156" y="5493235"/>
            <a:ext cx="18133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a-DK" sz="1600" dirty="0">
                <a:solidFill>
                  <a:schemeClr val="bg1"/>
                </a:solidFill>
              </a:rPr>
              <a:t>Lorem Ipsum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C088C4D9-1C5B-475F-B1D6-4951F5162DB9}"/>
              </a:ext>
            </a:extLst>
          </p:cNvPr>
          <p:cNvSpPr/>
          <p:nvPr/>
        </p:nvSpPr>
        <p:spPr>
          <a:xfrm>
            <a:off x="7725808" y="5257237"/>
            <a:ext cx="16768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ЗАГОЛОВОК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064CD1C9-B87D-41E8-83D4-2F8996F04E0A}"/>
              </a:ext>
            </a:extLst>
          </p:cNvPr>
          <p:cNvSpPr/>
          <p:nvPr/>
        </p:nvSpPr>
        <p:spPr>
          <a:xfrm>
            <a:off x="7606198" y="2452185"/>
            <a:ext cx="142801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a-DK" sz="1600" dirty="0">
                <a:solidFill>
                  <a:schemeClr val="bg1"/>
                </a:solidFill>
              </a:rPr>
              <a:t>Lorem Ipsum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EC09129E-5F73-44FF-AC36-E9A9A8659AD8}"/>
              </a:ext>
            </a:extLst>
          </p:cNvPr>
          <p:cNvSpPr/>
          <p:nvPr/>
        </p:nvSpPr>
        <p:spPr>
          <a:xfrm>
            <a:off x="7468068" y="2216187"/>
            <a:ext cx="16730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ЗАГОЛОВОК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="" xmlns:a16="http://schemas.microsoft.com/office/drawing/2014/main" id="{3A9AEF6D-F465-4BD1-8616-B11B1CBD1FCB}"/>
              </a:ext>
            </a:extLst>
          </p:cNvPr>
          <p:cNvSpPr/>
          <p:nvPr/>
        </p:nvSpPr>
        <p:spPr>
          <a:xfrm>
            <a:off x="673043" y="1538100"/>
            <a:ext cx="5431584" cy="44293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Объект 2">
            <a:extLst>
              <a:ext uri="{FF2B5EF4-FFF2-40B4-BE49-F238E27FC236}">
                <a16:creationId xmlns="" xmlns:a16="http://schemas.microsoft.com/office/drawing/2014/main" id="{ECFF1AD6-A4F2-4669-B0A6-F3842CDD5A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8521" y="1785668"/>
            <a:ext cx="4839419" cy="3998126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rgbClr val="69009B"/>
                </a:solidFill>
                <a:latin typeface="Century" panose="02040604050505020304" pitchFamily="18" charset="0"/>
              </a:rPr>
              <a:t>Проявляет любознательность</a:t>
            </a:r>
            <a:r>
              <a:rPr lang="ru-RU" sz="2400" b="1" dirty="0">
                <a:solidFill>
                  <a:srgbClr val="69009B"/>
                </a:solidFill>
                <a:latin typeface="Century" panose="02040604050505020304" pitchFamily="18" charset="0"/>
              </a:rPr>
              <a:t>,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69009B"/>
                </a:solidFill>
                <a:latin typeface="Century" panose="02040604050505020304" pitchFamily="18" charset="0"/>
              </a:rPr>
              <a:t>самостоятельность </a:t>
            </a:r>
            <a:r>
              <a:rPr lang="ru-RU" sz="2400" b="1" dirty="0" smtClean="0">
                <a:solidFill>
                  <a:srgbClr val="69009B"/>
                </a:solidFill>
                <a:latin typeface="Century" panose="02040604050505020304" pitchFamily="18" charset="0"/>
              </a:rPr>
              <a:t>и инициативность в познавательно-исследовательской деятельности, способность к установлению причинно-следственных </a:t>
            </a:r>
            <a:r>
              <a:rPr lang="ru-RU" sz="2400" b="1" dirty="0">
                <a:solidFill>
                  <a:srgbClr val="69009B"/>
                </a:solidFill>
                <a:latin typeface="Century" panose="02040604050505020304" pitchFamily="18" charset="0"/>
              </a:rPr>
              <a:t>связей и </a:t>
            </a:r>
            <a:r>
              <a:rPr lang="ru-RU" sz="2400" b="1" dirty="0" smtClean="0">
                <a:solidFill>
                  <a:srgbClr val="69009B"/>
                </a:solidFill>
                <a:latin typeface="Century" panose="02040604050505020304" pitchFamily="18" charset="0"/>
              </a:rPr>
              <a:t>принятию собственных </a:t>
            </a:r>
            <a:r>
              <a:rPr lang="ru-RU" sz="2400" b="1" dirty="0">
                <a:solidFill>
                  <a:srgbClr val="69009B"/>
                </a:solidFill>
                <a:latin typeface="Century" panose="02040604050505020304" pitchFamily="18" charset="0"/>
              </a:rPr>
              <a:t>решений</a:t>
            </a:r>
            <a:endParaRPr lang="en-US" sz="2400" b="1" dirty="0">
              <a:solidFill>
                <a:srgbClr val="69009B"/>
              </a:solidFill>
              <a:latin typeface="Century" panose="02040604050505020304" pitchFamily="18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3A9AEF6D-F465-4BD1-8616-B11B1CBD1FCB}"/>
              </a:ext>
            </a:extLst>
          </p:cNvPr>
          <p:cNvSpPr/>
          <p:nvPr/>
        </p:nvSpPr>
        <p:spPr>
          <a:xfrm>
            <a:off x="6536711" y="2112652"/>
            <a:ext cx="5431584" cy="44293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Обладает умением анализировать,</a:t>
            </a:r>
          </a:p>
          <a:p>
            <a:pPr algn="just"/>
            <a:r>
              <a:rPr lang="ru-RU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выделять главное </a:t>
            </a:r>
            <a:r>
              <a:rPr lang="ru-RU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и</a:t>
            </a:r>
            <a:endParaRPr lang="ru-RU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7" name="Объект 2">
            <a:extLst>
              <a:ext uri="{FF2B5EF4-FFF2-40B4-BE49-F238E27FC236}">
                <a16:creationId xmlns="" xmlns:a16="http://schemas.microsoft.com/office/drawing/2014/main" id="{ECFF1AD6-A4F2-4669-B0A6-F3842CDD5A9C}"/>
              </a:ext>
            </a:extLst>
          </p:cNvPr>
          <p:cNvSpPr txBox="1">
            <a:spLocks/>
          </p:cNvSpPr>
          <p:nvPr/>
        </p:nvSpPr>
        <p:spPr>
          <a:xfrm>
            <a:off x="6852436" y="2354846"/>
            <a:ext cx="4804913" cy="399812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rgbClr val="D60093"/>
                </a:solidFill>
                <a:latin typeface="Century" panose="02040604050505020304" pitchFamily="18" charset="0"/>
              </a:rPr>
              <a:t>Обладает умением </a:t>
            </a:r>
            <a:r>
              <a:rPr lang="ru-RU" sz="2400" b="1" dirty="0" smtClean="0">
                <a:solidFill>
                  <a:srgbClr val="D60093"/>
                </a:solidFill>
                <a:latin typeface="Century" panose="02040604050505020304" pitchFamily="18" charset="0"/>
              </a:rPr>
              <a:t>анализировать, выделять </a:t>
            </a:r>
            <a:r>
              <a:rPr lang="ru-RU" sz="2400" b="1" dirty="0">
                <a:solidFill>
                  <a:srgbClr val="D60093"/>
                </a:solidFill>
                <a:latin typeface="Century" panose="02040604050505020304" pitchFamily="18" charset="0"/>
              </a:rPr>
              <a:t>главное и </a:t>
            </a:r>
            <a:r>
              <a:rPr lang="ru-RU" sz="2400" b="1" dirty="0" smtClean="0">
                <a:solidFill>
                  <a:srgbClr val="D60093"/>
                </a:solidFill>
                <a:latin typeface="Century" panose="02040604050505020304" pitchFamily="18" charset="0"/>
              </a:rPr>
              <a:t>второстепенное, составлять </a:t>
            </a:r>
            <a:r>
              <a:rPr lang="ru-RU" sz="2400" b="1" dirty="0">
                <a:solidFill>
                  <a:srgbClr val="D60093"/>
                </a:solidFill>
                <a:latin typeface="Century" panose="02040604050505020304" pitchFamily="18" charset="0"/>
              </a:rPr>
              <a:t>целое из </a:t>
            </a:r>
            <a:r>
              <a:rPr lang="ru-RU" sz="2400" b="1" dirty="0" smtClean="0">
                <a:solidFill>
                  <a:srgbClr val="D60093"/>
                </a:solidFill>
                <a:latin typeface="Century" panose="02040604050505020304" pitchFamily="18" charset="0"/>
              </a:rPr>
              <a:t>частей, классифицировать</a:t>
            </a:r>
            <a:r>
              <a:rPr lang="ru-RU" sz="2400" b="1" dirty="0">
                <a:solidFill>
                  <a:srgbClr val="D60093"/>
                </a:solidFill>
                <a:latin typeface="Century" panose="02040604050505020304" pitchFamily="18" charset="0"/>
              </a:rPr>
              <a:t>. </a:t>
            </a:r>
            <a:r>
              <a:rPr lang="ru-RU" sz="2400" b="1" dirty="0" smtClean="0">
                <a:solidFill>
                  <a:srgbClr val="D60093"/>
                </a:solidFill>
                <a:latin typeface="Century" panose="02040604050505020304" pitchFamily="18" charset="0"/>
              </a:rPr>
              <a:t>Обладает развитым </a:t>
            </a:r>
            <a:r>
              <a:rPr lang="ru-RU" sz="2400" b="1" dirty="0">
                <a:solidFill>
                  <a:srgbClr val="D60093"/>
                </a:solidFill>
                <a:latin typeface="Century" panose="02040604050505020304" pitchFamily="18" charset="0"/>
              </a:rPr>
              <a:t>воображением</a:t>
            </a:r>
            <a:endParaRPr lang="en-US" sz="2400" b="1" dirty="0">
              <a:solidFill>
                <a:srgbClr val="D60093"/>
              </a:solidFill>
              <a:latin typeface="Century" panose="02040604050505020304" pitchFamily="18" charset="0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68249" y="4465372"/>
            <a:ext cx="3144105" cy="2101725"/>
          </a:xfrm>
          <a:prstGeom prst="rect">
            <a:avLst/>
          </a:prstGeom>
          <a:ln w="9525">
            <a:solidFill>
              <a:srgbClr val="6600FF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84380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0321" y="2643157"/>
            <a:ext cx="4800000" cy="3600000"/>
          </a:xfrm>
          <a:prstGeom prst="rect">
            <a:avLst/>
          </a:prstGeom>
          <a:ln w="38100" cap="sq">
            <a:solidFill>
              <a:srgbClr val="6600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AutoShape 2" descr="blob:https://web.whatsapp.com/57bfaac3-4af1-4a62-a584-9d44d0dd6e7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53847" y="1789981"/>
            <a:ext cx="4800000" cy="3600000"/>
          </a:xfrm>
          <a:prstGeom prst="rect">
            <a:avLst/>
          </a:prstGeom>
          <a:ln w="38100" cap="sq">
            <a:solidFill>
              <a:srgbClr val="6600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68912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49512" cy="2156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8625" y="2217616"/>
            <a:ext cx="5862855" cy="4351338"/>
          </a:xfrm>
          <a:prstGeom prst="rect">
            <a:avLst/>
          </a:prstGeom>
          <a:ln w="38100" cap="sq">
            <a:solidFill>
              <a:srgbClr val="6600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99206" y="3428999"/>
            <a:ext cx="51672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4775E7">
                    <a:lumMod val="75000"/>
                  </a:srgbClr>
                </a:solidFill>
                <a:latin typeface="Century" panose="02040604050505020304" pitchFamily="18" charset="0"/>
              </a:rPr>
              <a:t>Анатолий Георгиевич</a:t>
            </a:r>
          </a:p>
          <a:p>
            <a:pPr algn="ctr"/>
            <a:r>
              <a:rPr lang="ru-RU" sz="4000" b="1" dirty="0" smtClean="0">
                <a:solidFill>
                  <a:srgbClr val="4775E7">
                    <a:lumMod val="75000"/>
                  </a:srgbClr>
                </a:solidFill>
                <a:latin typeface="Century" panose="02040604050505020304" pitchFamily="18" charset="0"/>
              </a:rPr>
              <a:t> Кушниренко</a:t>
            </a:r>
            <a:endParaRPr lang="ru-RU" sz="4000" b="1" dirty="0">
              <a:solidFill>
                <a:srgbClr val="4775E7">
                  <a:lumMod val="75000"/>
                </a:srgbClr>
              </a:solidFill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2073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6700"/>
            <a:ext cx="10843404" cy="876300"/>
          </a:xfrm>
        </p:spPr>
        <p:txBody>
          <a:bodyPr>
            <a:normAutofit fontScale="90000"/>
          </a:bodyPr>
          <a:lstStyle/>
          <a:p>
            <a:pPr algn="ctr" lvl="0">
              <a:lnSpc>
                <a:spcPct val="100000"/>
              </a:lnSpc>
              <a:spcBef>
                <a:spcPts val="0"/>
              </a:spcBef>
            </a:pPr>
            <a:r>
              <a:rPr dirty="0" lang="ru-RU" smtClean="0"/>
              <a:t/>
            </a:r>
            <a:br>
              <a:rPr dirty="0" lang="ru-RU" smtClean="0"/>
            </a:br>
            <a:r>
              <a:rPr dirty="0" lang="ru-RU" smtClean="0">
                <a:latin charset="0" panose="02040604050505020304" pitchFamily="18" typeface="Century"/>
              </a:rPr>
              <a:t>Курсы</a:t>
            </a:r>
            <a:r>
              <a:rPr dirty="0" lang="ru-RU" smtClean="0" sz="4900">
                <a:latin charset="0" panose="02040604050505020304" pitchFamily="18" typeface="Century"/>
              </a:rPr>
              <a:t> повышения квалификации</a:t>
            </a:r>
            <a:r>
              <a:rPr dirty="0" lang="ru-RU"/>
              <a:t/>
            </a:r>
            <a:br>
              <a:rPr dirty="0" lang="ru-RU"/>
            </a:br>
            <a:endParaRPr dirty="0" lang="ru-RU"/>
          </a:p>
        </p:txBody>
      </p:sp>
      <p:pic>
        <p:nvPicPr>
          <p:cNvPr id="4" name="Picture 2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199" y="1621766"/>
            <a:ext cx="6840946" cy="4449028"/>
          </a:xfrm>
          <a:prstGeom prst="rect">
            <a:avLst/>
          </a:prstGeom>
          <a:ln cap="sq" w="38100">
            <a:solidFill>
              <a:srgbClr val="6600FF"/>
            </a:solidFill>
            <a:prstDash val="solid"/>
            <a:miter lim="800000"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rrowheads="1" noChangeAspect="1" noGrp="1"/>
          </p:cNvPicPr>
          <p:nvPr>
            <p:ph idx="1"/>
          </p:nvPr>
        </p:nvPicPr>
        <p:blipFill rotWithShape="1">
          <a:blip cstate="print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6" l="99" r="25" t="75"/>
          <a:stretch/>
        </p:blipFill>
        <p:spPr bwMode="auto">
          <a:xfrm>
            <a:off x="7867291" y="1398090"/>
            <a:ext cx="4138136" cy="2880000"/>
          </a:xfrm>
          <a:prstGeom prst="rect">
            <a:avLst/>
          </a:prstGeom>
          <a:ln cap="sq" w="38100">
            <a:solidFill>
              <a:srgbClr val="69009B"/>
            </a:solidFill>
            <a:prstDash val="solid"/>
            <a:miter lim="800000"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rrowheads="1" noChangeAspect="1"/>
          </p:cNvPicPr>
          <p:nvPr/>
        </p:nvPicPr>
        <p:blipFill rotWithShape="1">
          <a:blip cstate="print"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14" l="95" r="25" t="32"/>
          <a:stretch/>
        </p:blipFill>
        <p:spPr bwMode="auto">
          <a:xfrm>
            <a:off x="7384210" y="2665563"/>
            <a:ext cx="4051200" cy="2880000"/>
          </a:xfrm>
          <a:prstGeom prst="rect">
            <a:avLst/>
          </a:prstGeom>
          <a:ln cap="sq" w="38100">
            <a:solidFill>
              <a:srgbClr val="69009B"/>
            </a:solidFill>
            <a:prstDash val="solid"/>
            <a:miter lim="800000"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descr="Прохода.jpg" id="3" name="AutoShape 2"/>
          <p:cNvSpPr>
            <a:spLocks noChangeArrowheads="1" noChangeAspect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rrowheads="1" noChangeAspect="1"/>
          </p:cNvPicPr>
          <p:nvPr/>
        </p:nvPicPr>
        <p:blipFill rotWithShape="1">
          <a:blip cstate="print"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" l="84" r="105" t="97"/>
          <a:stretch/>
        </p:blipFill>
        <p:spPr bwMode="auto">
          <a:xfrm rot="5400000">
            <a:off x="7274289" y="3353456"/>
            <a:ext cx="2787297" cy="4051200"/>
          </a:xfrm>
          <a:prstGeom prst="rect">
            <a:avLst/>
          </a:prstGeom>
          <a:ln cap="sq" w="38100">
            <a:solidFill>
              <a:srgbClr val="6600FF"/>
            </a:solidFill>
            <a:prstDash val="solid"/>
            <a:miter lim="800000"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462591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DAF2B58-AFB5-4AA1-A148-93536EA58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813" y="193850"/>
            <a:ext cx="9983138" cy="876894"/>
          </a:xfrm>
        </p:spPr>
        <p:txBody>
          <a:bodyPr/>
          <a:lstStyle/>
          <a:p>
            <a:pPr algn="ctr"/>
            <a:r>
              <a:rPr lang="ru-RU" sz="4000" dirty="0">
                <a:latin typeface="Century" panose="02040604050505020304" pitchFamily="18" charset="0"/>
                <a:ea typeface="+mn-ea"/>
                <a:cs typeface="+mn-cs"/>
              </a:rPr>
              <a:t>Инновационная площадка</a:t>
            </a:r>
            <a:endParaRPr lang="ru-RU" dirty="0">
              <a:latin typeface="Century" panose="02040604050505020304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799" y="1660526"/>
            <a:ext cx="7881930" cy="4067414"/>
          </a:xfrm>
          <a:prstGeom prst="rect">
            <a:avLst/>
          </a:prstGeom>
          <a:ln w="38100" cap="sq">
            <a:solidFill>
              <a:srgbClr val="69009B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07238" y="1427056"/>
            <a:ext cx="2089926" cy="2880000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solidFill>
              <a:srgbClr val="6600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09402" y="3497921"/>
            <a:ext cx="2089926" cy="2880000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solidFill>
              <a:srgbClr val="6600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2407852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96" y="193850"/>
            <a:ext cx="10368951" cy="876894"/>
          </a:xfrm>
        </p:spPr>
        <p:txBody>
          <a:bodyPr>
            <a:noAutofit/>
          </a:bodyPr>
          <a:lstStyle/>
          <a:p>
            <a:pPr algn="ctr"/>
            <a:r>
              <a:rPr lang="ru-RU" sz="4000" dirty="0">
                <a:latin typeface="Century" panose="02040604050505020304" pitchFamily="18" charset="0"/>
                <a:ea typeface="Times New Roman"/>
                <a:cs typeface="Times New Roman"/>
              </a:rPr>
              <a:t>Цифровая образовательная среда «</a:t>
            </a:r>
            <a:r>
              <a:rPr lang="ru-RU" sz="4000" dirty="0" err="1">
                <a:latin typeface="Century" panose="02040604050505020304" pitchFamily="18" charset="0"/>
                <a:ea typeface="Times New Roman"/>
                <a:cs typeface="Times New Roman"/>
              </a:rPr>
              <a:t>ПиктоМир</a:t>
            </a:r>
            <a:r>
              <a:rPr lang="ru-RU" sz="4000" dirty="0">
                <a:latin typeface="Century" panose="02040604050505020304" pitchFamily="18" charset="0"/>
                <a:ea typeface="Times New Roman"/>
                <a:cs typeface="Times New Roman"/>
              </a:rPr>
              <a:t>»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9563" y="1276709"/>
            <a:ext cx="10886536" cy="4856672"/>
          </a:xfrm>
        </p:spPr>
        <p:txBody>
          <a:bodyPr>
            <a:normAutofit fontScale="92500"/>
          </a:bodyPr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000" dirty="0" smtClean="0">
                <a:solidFill>
                  <a:srgbClr val="7030A0"/>
                </a:solidFill>
                <a:latin typeface="Century" panose="02040604050505020304" pitchFamily="18" charset="0"/>
                <a:ea typeface="Times New Roman"/>
                <a:cs typeface="Times New Roman"/>
              </a:rPr>
              <a:t>это инновационная </a:t>
            </a:r>
            <a:r>
              <a:rPr lang="ru-RU" sz="3000" dirty="0">
                <a:solidFill>
                  <a:srgbClr val="7030A0"/>
                </a:solidFill>
                <a:latin typeface="Century" panose="02040604050505020304" pitchFamily="18" charset="0"/>
                <a:ea typeface="Times New Roman"/>
                <a:cs typeface="Times New Roman"/>
              </a:rPr>
              <a:t>деятельность, направленная на организацию в образовательном пространстве дошкольных организаций </a:t>
            </a:r>
            <a:r>
              <a:rPr lang="ru-RU" sz="3000" dirty="0" smtClean="0">
                <a:solidFill>
                  <a:srgbClr val="7030A0"/>
                </a:solidFill>
                <a:latin typeface="Century" panose="02040604050505020304" pitchFamily="18" charset="0"/>
                <a:ea typeface="Times New Roman"/>
                <a:cs typeface="Times New Roman"/>
              </a:rPr>
              <a:t>цифровой </a:t>
            </a:r>
            <a:r>
              <a:rPr lang="ru-RU" sz="3000" dirty="0">
                <a:solidFill>
                  <a:srgbClr val="7030A0"/>
                </a:solidFill>
                <a:latin typeface="Century" panose="02040604050505020304" pitchFamily="18" charset="0"/>
                <a:ea typeface="Times New Roman"/>
                <a:cs typeface="Times New Roman"/>
              </a:rPr>
              <a:t>образовательной среды </a:t>
            </a:r>
            <a:r>
              <a:rPr lang="ru-RU" sz="3000" dirty="0" err="1">
                <a:solidFill>
                  <a:srgbClr val="7030A0"/>
                </a:solidFill>
                <a:latin typeface="Century" panose="02040604050505020304" pitchFamily="18" charset="0"/>
                <a:ea typeface="Times New Roman"/>
                <a:cs typeface="Times New Roman"/>
              </a:rPr>
              <a:t>ПиктоМир</a:t>
            </a:r>
            <a:r>
              <a:rPr lang="ru-RU" sz="3000" dirty="0">
                <a:solidFill>
                  <a:srgbClr val="7030A0"/>
                </a:solidFill>
                <a:latin typeface="Century" panose="02040604050505020304" pitchFamily="18" charset="0"/>
                <a:ea typeface="Times New Roman"/>
                <a:cs typeface="Times New Roman"/>
              </a:rPr>
              <a:t> с </a:t>
            </a:r>
            <a:r>
              <a:rPr lang="ru-RU" sz="3000" b="1" dirty="0">
                <a:solidFill>
                  <a:srgbClr val="7030A0"/>
                </a:solidFill>
                <a:latin typeface="Century" panose="02040604050505020304" pitchFamily="18" charset="0"/>
                <a:ea typeface="Times New Roman"/>
                <a:cs typeface="Times New Roman"/>
              </a:rPr>
              <a:t>основами алгоритмизации и программирования</a:t>
            </a:r>
            <a:r>
              <a:rPr lang="ru-RU" sz="3000" dirty="0">
                <a:solidFill>
                  <a:srgbClr val="7030A0"/>
                </a:solidFill>
                <a:latin typeface="Century" panose="02040604050505020304" pitchFamily="18" charset="0"/>
                <a:ea typeface="Times New Roman"/>
                <a:cs typeface="Times New Roman"/>
              </a:rPr>
              <a:t>, а также предметной </a:t>
            </a:r>
            <a:r>
              <a:rPr lang="ru-RU" sz="3000" dirty="0" err="1">
                <a:solidFill>
                  <a:srgbClr val="7030A0"/>
                </a:solidFill>
                <a:latin typeface="Century" panose="02040604050505020304" pitchFamily="18" charset="0"/>
                <a:ea typeface="Times New Roman"/>
                <a:cs typeface="Times New Roman"/>
              </a:rPr>
              <a:t>техносреды</a:t>
            </a:r>
            <a:r>
              <a:rPr lang="ru-RU" sz="3000" dirty="0">
                <a:solidFill>
                  <a:srgbClr val="7030A0"/>
                </a:solidFill>
                <a:latin typeface="Century" panose="02040604050505020304" pitchFamily="18" charset="0"/>
                <a:ea typeface="Times New Roman"/>
                <a:cs typeface="Times New Roman"/>
              </a:rPr>
              <a:t>, соответствующими возрастным особенностям дошкольников </a:t>
            </a:r>
            <a:r>
              <a:rPr lang="ru-RU" sz="3000" dirty="0" smtClean="0">
                <a:solidFill>
                  <a:srgbClr val="7030A0"/>
                </a:solidFill>
                <a:latin typeface="Century" panose="02040604050505020304" pitchFamily="18" charset="0"/>
                <a:ea typeface="Times New Roman"/>
                <a:cs typeface="Times New Roman"/>
              </a:rPr>
              <a:t>в </a:t>
            </a:r>
            <a:r>
              <a:rPr lang="ru-RU" sz="3000" dirty="0">
                <a:solidFill>
                  <a:srgbClr val="7030A0"/>
                </a:solidFill>
                <a:latin typeface="Century" panose="02040604050505020304" pitchFamily="18" charset="0"/>
                <a:ea typeface="Times New Roman"/>
                <a:cs typeface="Times New Roman"/>
              </a:rPr>
              <a:t>условиях реализации ФГОС и адекватной современным требованиям к интеллектуальному развитию детей в сфере современных информационных и телекоммуникационных технологий</a:t>
            </a:r>
            <a:endParaRPr lang="ru-RU" sz="3000" dirty="0">
              <a:solidFill>
                <a:srgbClr val="7030A0"/>
              </a:solidFill>
              <a:latin typeface="Century" panose="02040604050505020304" pitchFamily="18" charset="0"/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89125" y="5236234"/>
            <a:ext cx="1516542" cy="1516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14309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813" y="193850"/>
            <a:ext cx="10138413" cy="876894"/>
          </a:xfrm>
        </p:spPr>
        <p:txBody>
          <a:bodyPr/>
          <a:lstStyle/>
          <a:p>
            <a:pPr algn="ctr"/>
            <a:r>
              <a:rPr dirty="0" lang="ru-RU" smtClean="0">
                <a:latin charset="0" panose="02040604050505020304" pitchFamily="18" typeface="Century"/>
              </a:rPr>
              <a:t>Виртуальная среда</a:t>
            </a:r>
            <a:endParaRPr dirty="0" lang="ru-RU">
              <a:latin charset="0" panose="02040604050505020304" pitchFamily="18" typeface="Century"/>
            </a:endParaRPr>
          </a:p>
        </p:txBody>
      </p:sp>
      <p:pic>
        <p:nvPicPr>
          <p:cNvPr id="2050" name="Picture 2"/>
          <p:cNvPicPr>
            <a:picLocks noChangeArrowheads="1" noChangeAspect="1"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2693" y="1499690"/>
            <a:ext cx="7309449" cy="4582592"/>
          </a:xfrm>
          <a:prstGeom prst="rect">
            <a:avLst/>
          </a:prstGeom>
          <a:ln cap="sq" w="38100">
            <a:solidFill>
              <a:srgbClr val="6600FF"/>
            </a:solidFill>
            <a:prstDash val="solid"/>
            <a:miter lim="800000"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descr="https://files.speakerdeck.com/presentations/dbc1218f941445239e0c3f6d86897c89/slide_6.jpg" id="1026" name="Picture 2"/>
          <p:cNvPicPr>
            <a:picLocks noChangeArrowheads="1" noChangeAspect="1"/>
          </p:cNvPicPr>
          <p:nvPr/>
        </p:nvPicPr>
        <p:blipFill rotWithShape="1">
          <a:blip cstate="print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08" l="79" r="48" t="24"/>
          <a:stretch/>
        </p:blipFill>
        <p:spPr bwMode="auto">
          <a:xfrm>
            <a:off x="9023229" y="3253686"/>
            <a:ext cx="2833115" cy="1620000"/>
          </a:xfrm>
          <a:prstGeom prst="rect">
            <a:avLst/>
          </a:prstGeom>
          <a:ln cap="sq" w="38100">
            <a:solidFill>
              <a:srgbClr val="6600FF"/>
            </a:solidFill>
            <a:prstDash val="solid"/>
            <a:miter lim="800000"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descr="https://sun9-51.userapi.com/impg/xlWrL_5GAHRc2ynU1NVri3iw6yWbTQQXa25geA/fAI8_nuxkiQ.jpg?size=604x377&amp;quality=96&amp;sign=af787d37331f12524355df8a86e5642a&amp;type=album" id="1028" name="Picture 4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62364" y="1434830"/>
            <a:ext cx="2595437" cy="1620000"/>
          </a:xfrm>
          <a:prstGeom prst="rect">
            <a:avLst/>
          </a:prstGeom>
          <a:ln cap="sq" w="38100">
            <a:solidFill>
              <a:srgbClr val="6600FF"/>
            </a:solidFill>
            <a:prstDash val="solid"/>
            <a:miter lim="800000"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descr="https://wayup-other.s3.eu-west-2.amazonaws.com/images/1.5.jpg" id="1030" name="Picture 6"/>
          <p:cNvPicPr>
            <a:picLocks noChangeArrowheads="1" noChangeAspect="1"/>
          </p:cNvPicPr>
          <p:nvPr/>
        </p:nvPicPr>
        <p:blipFill>
          <a:blip cstate="print"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45228" y="5057042"/>
            <a:ext cx="3379400" cy="1620000"/>
          </a:xfrm>
          <a:prstGeom prst="rect">
            <a:avLst/>
          </a:prstGeom>
          <a:ln cap="sq" w="38100">
            <a:solidFill>
              <a:srgbClr val="6600FF"/>
            </a:solidFill>
            <a:prstDash val="solid"/>
            <a:miter lim="800000"/>
          </a:ln>
          <a:effectLst>
            <a:outerShdw algn="tl" blurRad="50800" dir="2700000" dist="38100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653394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Century" panose="02040604050505020304" pitchFamily="18" charset="0"/>
              </a:rPr>
              <a:t>Виртуальные роботы</a:t>
            </a:r>
            <a:endParaRPr lang="ru-RU" dirty="0">
              <a:latin typeface="Century" panose="020406040505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76000" y="1302588"/>
            <a:ext cx="4320000" cy="2520000"/>
          </a:xfrm>
          <a:prstGeom prst="rect">
            <a:avLst/>
          </a:prstGeom>
          <a:ln w="38100" cap="sq">
            <a:solidFill>
              <a:srgbClr val="6600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8958" y="3944076"/>
            <a:ext cx="4320000" cy="2520000"/>
          </a:xfrm>
          <a:prstGeom prst="rect">
            <a:avLst/>
          </a:prstGeom>
          <a:ln w="38100" cap="sq">
            <a:solidFill>
              <a:srgbClr val="6600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3466" y="1302588"/>
            <a:ext cx="4320000" cy="2520000"/>
          </a:xfrm>
          <a:prstGeom prst="rect">
            <a:avLst/>
          </a:prstGeom>
          <a:ln w="38100" cap="sq">
            <a:solidFill>
              <a:srgbClr val="6600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36879" y="3944076"/>
            <a:ext cx="4320000" cy="2520000"/>
          </a:xfrm>
          <a:prstGeom prst="rect">
            <a:avLst/>
          </a:prstGeom>
          <a:ln w="38100" cap="sq">
            <a:solidFill>
              <a:srgbClr val="6600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019041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Century" panose="02040604050505020304" pitchFamily="18" charset="0"/>
              </a:rPr>
              <a:t>Пиктограмма</a:t>
            </a:r>
            <a:endParaRPr lang="ru-RU" dirty="0">
              <a:latin typeface="Century" panose="02040604050505020304" pitchFamily="18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6693" y="1633622"/>
            <a:ext cx="5224725" cy="4188315"/>
          </a:xfrm>
          <a:prstGeom prst="rect">
            <a:avLst/>
          </a:prstGeom>
          <a:ln w="38100" cap="sq">
            <a:solidFill>
              <a:srgbClr val="6600F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601418" y="1633622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69009B"/>
                </a:solidFill>
                <a:effectLst/>
                <a:uLnTx/>
                <a:uFillTx/>
                <a:latin typeface="Constantia" panose="02030602050306030303" pitchFamily="18" charset="0"/>
              </a:rPr>
              <a:t>Пиктограмма в контексте среды </a:t>
            </a:r>
            <a:r>
              <a:rPr kumimoji="0" lang="ru-RU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69009B"/>
                </a:solidFill>
                <a:effectLst/>
                <a:uLnTx/>
                <a:uFillTx/>
                <a:latin typeface="Constantia" panose="02030602050306030303" pitchFamily="18" charset="0"/>
              </a:rPr>
              <a:t>ПиктоМир</a:t>
            </a: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69009B"/>
                </a:solidFill>
                <a:effectLst/>
                <a:uLnTx/>
                <a:uFillTx/>
                <a:latin typeface="Constantia" panose="02030602050306030303" pitchFamily="18" charset="0"/>
              </a:rPr>
              <a:t> – это иконка, призванная отображать одно конкретное действие (команду) по управлению роботом</a:t>
            </a:r>
            <a:endParaRPr kumimoji="0" lang="ru-RU" sz="3600" b="0" i="0" u="none" strike="noStrike" kern="0" cap="none" spc="0" normalizeH="0" baseline="0" noProof="0" dirty="0">
              <a:ln>
                <a:noFill/>
              </a:ln>
              <a:solidFill>
                <a:srgbClr val="69009B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2591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Красный и фиолетовый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667</TotalTime>
  <Words>487</Words>
  <Application>Microsoft Office PowerPoint</Application>
  <PresentationFormat>Произвольный</PresentationFormat>
  <Paragraphs>63</Paragraphs>
  <Slides>18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ПиктоМир –  азы программирования  для дошкольников</vt:lpstr>
      <vt:lpstr>Слайд 2</vt:lpstr>
      <vt:lpstr>Слайд 3</vt:lpstr>
      <vt:lpstr> Курсы повышения квалификации </vt:lpstr>
      <vt:lpstr>Инновационная площадка</vt:lpstr>
      <vt:lpstr>Цифровая образовательная среда «ПиктоМир»</vt:lpstr>
      <vt:lpstr>Виртуальная среда</vt:lpstr>
      <vt:lpstr>Виртуальные роботы</vt:lpstr>
      <vt:lpstr>Пиктограмма</vt:lpstr>
      <vt:lpstr>Учебная среда</vt:lpstr>
      <vt:lpstr>Слайд 11</vt:lpstr>
      <vt:lpstr>Слайд 12</vt:lpstr>
      <vt:lpstr>Слайд 13</vt:lpstr>
      <vt:lpstr>Дошкольная алгоритмика</vt:lpstr>
      <vt:lpstr>Санитарно-эпидемиологические требования</vt:lpstr>
      <vt:lpstr>Особенности технологии</vt:lpstr>
      <vt:lpstr>Предметные образовательные результаты</vt:lpstr>
      <vt:lpstr>Когнитивные способности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 Obstinate</dc:creator>
  <cp:lastModifiedBy>л</cp:lastModifiedBy>
  <cp:revision>40</cp:revision>
  <dcterms:created xsi:type="dcterms:W3CDTF">2021-05-01T07:10:02Z</dcterms:created>
  <dcterms:modified xsi:type="dcterms:W3CDTF">2022-04-13T07:28:37Z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1278344</vt:lpwstr>
  </property>
  <property fmtid="{D5CDD505-2E9C-101B-9397-08002B2CF9AE}" name="NXPowerLiteSettings" pid="3">
    <vt:lpwstr>F70005D002A000</vt:lpwstr>
  </property>
  <property fmtid="{D5CDD505-2E9C-101B-9397-08002B2CF9AE}" name="NXPowerLiteVersion" pid="4">
    <vt:lpwstr>D10.3.2</vt:lpwstr>
  </property>
</Properties>
</file>