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Default ContentType="application/x-fontdata" Extension="fntdata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package.core-properties+xml" PartName="/docProps/core.xml"/>
  <Default ContentType="image/jpeg" Extension="jpe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64" r:id="rId3"/>
    <p:sldId id="266" r:id="rId4"/>
    <p:sldId id="257" r:id="rId5"/>
    <p:sldId id="265" r:id="rId6"/>
    <p:sldId id="258" r:id="rId7"/>
    <p:sldId id="267" r:id="rId8"/>
    <p:sldId id="259" r:id="rId9"/>
    <p:sldId id="260" r:id="rId10"/>
    <p:sldId id="261" r:id="rId11"/>
    <p:sldId id="262" r:id="rId12"/>
    <p:sldId id="263" r:id="rId13"/>
    <p:sldId id="268" r:id="rId14"/>
    <p:sldId id="269" r:id="rId15"/>
  </p:sldIdLst>
  <p:sldSz cx="14630400" cy="8229600"/>
  <p:notesSz cx="8229600" cy="146304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bin" charset="0"/>
      <p:regular r:id="rId21"/>
    </p:embeddedFont>
    <p:embeddedFont>
      <p:font typeface="Unbounded" charset="-52"/>
      <p:regular r:id="rId2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0" d="100"/>
          <a:sy n="90" d="100"/>
        </p:scale>
        <p:origin x="-546" y="-1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4" Target="../media/image4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3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3" Target="../media/image8.png" Type="http://schemas.openxmlformats.org/officeDocument/2006/relationships/image"/><Relationship Id="rId2" Target="../notesSlides/notesSlide5.xml" Type="http://schemas.openxmlformats.org/officeDocument/2006/relationships/notesSlide"/><Relationship Id="rId1" Target="../slideLayouts/slideLayout4.xml" Type="http://schemas.openxmlformats.org/officeDocument/2006/relationships/slideLayout"/><Relationship Id="rId6" Target="../media/image11.jpeg" Type="http://schemas.openxmlformats.org/officeDocument/2006/relationships/image"/><Relationship Id="rId5" Target="../media/image10.png" Type="http://schemas.openxmlformats.org/officeDocument/2006/relationships/image"/><Relationship Id="rId4" Target="../media/image9.pn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5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6.xml" Type="http://schemas.openxmlformats.org/officeDocument/2006/relationships/slideLayout"/><Relationship Id="rId6" Target="../media/image17.png" Type="http://schemas.openxmlformats.org/officeDocument/2006/relationships/image"/><Relationship Id="rId5" Target="../media/image16.png" Type="http://schemas.openxmlformats.org/officeDocument/2006/relationships/image"/><Relationship Id="rId4" Target="../media/image1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06106" y="949036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00"/>
              </a:lnSpc>
            </a:pPr>
            <a:r>
              <a:rPr lang="ru-RU" sz="4400" b="1" dirty="0" smtClean="0">
                <a:solidFill>
                  <a:schemeClr val="bg1"/>
                </a:solidFill>
              </a:rPr>
              <a:t>Интерактивное логопедическое зеркало </a:t>
            </a:r>
            <a:r>
              <a:rPr lang="ru-RU" sz="4400" b="1" dirty="0" smtClean="0">
                <a:solidFill>
                  <a:schemeClr val="bg1"/>
                </a:solidFill>
              </a:rPr>
              <a:t>для</a:t>
            </a:r>
          </a:p>
          <a:p>
            <a:pPr>
              <a:lnSpc>
                <a:spcPts val="5500"/>
              </a:lnSpc>
            </a:pPr>
            <a:r>
              <a:rPr lang="ru-RU" sz="4400" b="1" dirty="0" smtClean="0">
                <a:solidFill>
                  <a:schemeClr val="bg1"/>
                </a:solidFill>
              </a:rPr>
              <a:t>к</a:t>
            </a:r>
            <a:r>
              <a:rPr lang="ru-RU" sz="4400" b="1" dirty="0" smtClean="0">
                <a:solidFill>
                  <a:schemeClr val="bg1"/>
                </a:solidFill>
              </a:rPr>
              <a:t>оррекции речи детей</a:t>
            </a:r>
            <a:endParaRPr lang="ru-RU" sz="4400" b="1" dirty="0" smtClean="0">
              <a:solidFill>
                <a:schemeClr val="bg1"/>
              </a:solidFill>
            </a:endParaRPr>
          </a:p>
          <a:p>
            <a:pPr marL="0" indent="0" algn="l">
              <a:lnSpc>
                <a:spcPts val="5500"/>
              </a:lnSpc>
              <a:buNone/>
            </a:pPr>
            <a:endParaRPr lang="en-US" sz="4400" dirty="0"/>
          </a:p>
        </p:txBody>
      </p:sp>
      <p:sp>
        <p:nvSpPr>
          <p:cNvPr id="5" name="Shape 2"/>
          <p:cNvSpPr/>
          <p:nvPr/>
        </p:nvSpPr>
        <p:spPr>
          <a:xfrm>
            <a:off x="837724" y="6059329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6066949"/>
            <a:ext cx="367665" cy="367665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340287" y="6041469"/>
            <a:ext cx="2578775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250"/>
              </a:lnSpc>
            </a:pPr>
            <a:r>
              <a:rPr lang="ru-RU" sz="2350" dirty="0" smtClean="0">
                <a:solidFill>
                  <a:schemeClr val="bg1"/>
                </a:solidFill>
              </a:rPr>
              <a:t>Учитель – логопед</a:t>
            </a:r>
          </a:p>
          <a:p>
            <a:pPr>
              <a:lnSpc>
                <a:spcPts val="3250"/>
              </a:lnSpc>
            </a:pPr>
            <a:r>
              <a:rPr lang="ru-RU" sz="2350" dirty="0" smtClean="0">
                <a:solidFill>
                  <a:schemeClr val="bg1"/>
                </a:solidFill>
              </a:rPr>
              <a:t> Гриценко Ирина Юрьевна</a:t>
            </a:r>
            <a:endParaRPr lang="en-US" sz="23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2810"/>
            <a:ext cx="12148066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Экспериментальные лаборатории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665577"/>
            <a:ext cx="12954952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Виртуальная среда позволяет проводить эксперименты с физическими явлениями без риска для здоровья.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837724" y="45571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Гравитация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837724" y="5148382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Изучение законов гравитации.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5357813" y="45571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Трение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57813" y="5148382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Эксперименты с трением.</a:t>
            </a:r>
            <a:endParaRPr lang="en-US" sz="1850" dirty="0"/>
          </a:p>
        </p:txBody>
      </p:sp>
      <p:sp>
        <p:nvSpPr>
          <p:cNvPr id="8" name="Text 6"/>
          <p:cNvSpPr/>
          <p:nvPr/>
        </p:nvSpPr>
        <p:spPr>
          <a:xfrm>
            <a:off x="9877901" y="455711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Электричество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7901" y="5148382"/>
            <a:ext cx="392858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Основы электричества.</a:t>
            </a:r>
            <a:endParaRPr lang="en-US" sz="1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38664"/>
            <a:ext cx="8400812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Творческие мастерские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1921431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Ребенок может рисовать, лепить и конструировать виртуальные объекты, развивая художественные способности.</a:t>
            </a:r>
            <a:endParaRPr lang="en-US" sz="1850" dirty="0"/>
          </a:p>
        </p:txBody>
      </p:sp>
      <p:sp>
        <p:nvSpPr>
          <p:cNvPr id="4" name="Text 2"/>
          <p:cNvSpPr/>
          <p:nvPr/>
        </p:nvSpPr>
        <p:spPr>
          <a:xfrm>
            <a:off x="1753195" y="504777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Рисование</a:t>
            </a:r>
            <a:endParaRPr lang="en-US" sz="22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131" y="2956679"/>
            <a:ext cx="4534138" cy="4534138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572720" y="4727019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800" dirty="0"/>
          </a:p>
        </p:txBody>
      </p:sp>
      <p:sp>
        <p:nvSpPr>
          <p:cNvPr id="7" name="Text 4"/>
          <p:cNvSpPr/>
          <p:nvPr/>
        </p:nvSpPr>
        <p:spPr>
          <a:xfrm>
            <a:off x="9941243" y="3824407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Лепка</a:t>
            </a:r>
            <a:endParaRPr lang="en-US" sz="220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131" y="2956679"/>
            <a:ext cx="4534138" cy="453413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8153995" y="3782378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800" dirty="0"/>
          </a:p>
        </p:txBody>
      </p:sp>
      <p:sp>
        <p:nvSpPr>
          <p:cNvPr id="10" name="Text 6"/>
          <p:cNvSpPr/>
          <p:nvPr/>
        </p:nvSpPr>
        <p:spPr>
          <a:xfrm>
            <a:off x="9941243" y="6271022"/>
            <a:ext cx="314539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Конструирование</a:t>
            </a:r>
            <a:endParaRPr lang="en-US" sz="220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8131" y="2956679"/>
            <a:ext cx="4534138" cy="453413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7681436" y="6490097"/>
            <a:ext cx="358140" cy="4476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28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640205"/>
            <a:ext cx="897802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Образовательные квесты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2822972"/>
            <a:ext cx="12954952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Интерактивные сценарии с заданиями развивают логическое мышление и помогают находить нестандартные решения.</a:t>
            </a:r>
            <a:endParaRPr lang="en-US" sz="1850" dirty="0"/>
          </a:p>
        </p:txBody>
      </p:sp>
      <p:sp>
        <p:nvSpPr>
          <p:cNvPr id="4" name="Shape 2"/>
          <p:cNvSpPr/>
          <p:nvPr/>
        </p:nvSpPr>
        <p:spPr>
          <a:xfrm>
            <a:off x="837724" y="3858220"/>
            <a:ext cx="2159079" cy="830580"/>
          </a:xfrm>
          <a:prstGeom prst="roundRect">
            <a:avLst>
              <a:gd name="adj" fmla="val 4323"/>
            </a:avLst>
          </a:prstGeom>
          <a:solidFill>
            <a:srgbClr val="304755"/>
          </a:solidFill>
          <a:ln/>
        </p:spPr>
      </p:sp>
      <p:sp>
        <p:nvSpPr>
          <p:cNvPr id="5" name="Text 3"/>
          <p:cNvSpPr/>
          <p:nvPr/>
        </p:nvSpPr>
        <p:spPr>
          <a:xfrm>
            <a:off x="1748909" y="4063127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4"/>
          <p:cNvSpPr/>
          <p:nvPr/>
        </p:nvSpPr>
        <p:spPr>
          <a:xfrm>
            <a:off x="3236119" y="4097536"/>
            <a:ext cx="1316712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Задача</a:t>
            </a:r>
            <a:endParaRPr lang="en-US" sz="2200" dirty="0"/>
          </a:p>
        </p:txBody>
      </p:sp>
      <p:sp>
        <p:nvSpPr>
          <p:cNvPr id="7" name="Shape 5"/>
          <p:cNvSpPr/>
          <p:nvPr/>
        </p:nvSpPr>
        <p:spPr>
          <a:xfrm>
            <a:off x="3116461" y="4673560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9606E"/>
          </a:solidFill>
          <a:ln/>
        </p:spPr>
      </p:sp>
      <p:sp>
        <p:nvSpPr>
          <p:cNvPr id="8" name="Shape 6"/>
          <p:cNvSpPr/>
          <p:nvPr/>
        </p:nvSpPr>
        <p:spPr>
          <a:xfrm>
            <a:off x="837724" y="4808458"/>
            <a:ext cx="4318278" cy="830580"/>
          </a:xfrm>
          <a:prstGeom prst="roundRect">
            <a:avLst>
              <a:gd name="adj" fmla="val 4323"/>
            </a:avLst>
          </a:prstGeom>
          <a:solidFill>
            <a:srgbClr val="304755"/>
          </a:solidFill>
          <a:ln/>
        </p:spPr>
      </p:sp>
      <p:sp>
        <p:nvSpPr>
          <p:cNvPr id="9" name="Text 7"/>
          <p:cNvSpPr/>
          <p:nvPr/>
        </p:nvSpPr>
        <p:spPr>
          <a:xfrm>
            <a:off x="2828568" y="5013365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5395317" y="5047774"/>
            <a:ext cx="156162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Решение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5275659" y="5623798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9606E"/>
          </a:solidFill>
          <a:ln/>
        </p:spPr>
      </p:sp>
      <p:sp>
        <p:nvSpPr>
          <p:cNvPr id="12" name="Shape 10"/>
          <p:cNvSpPr/>
          <p:nvPr/>
        </p:nvSpPr>
        <p:spPr>
          <a:xfrm>
            <a:off x="837724" y="5758696"/>
            <a:ext cx="6477476" cy="830580"/>
          </a:xfrm>
          <a:prstGeom prst="roundRect">
            <a:avLst>
              <a:gd name="adj" fmla="val 4323"/>
            </a:avLst>
          </a:prstGeom>
          <a:solidFill>
            <a:srgbClr val="304755"/>
          </a:solidFill>
          <a:ln/>
        </p:spPr>
      </p:sp>
      <p:sp>
        <p:nvSpPr>
          <p:cNvPr id="13" name="Text 11"/>
          <p:cNvSpPr/>
          <p:nvPr/>
        </p:nvSpPr>
        <p:spPr>
          <a:xfrm>
            <a:off x="3908107" y="5963602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2"/>
          <p:cNvSpPr/>
          <p:nvPr/>
        </p:nvSpPr>
        <p:spPr>
          <a:xfrm>
            <a:off x="7554516" y="5998012"/>
            <a:ext cx="173164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Результат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assets.api.gamma.app/export/image/c08jkvunuxu2c2d/951070ffb8033e47920706ab01b3ae1a/Perspektivy-razvitiy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8920" y="0"/>
            <a:ext cx="10852298" cy="815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assets.api.gamma.app/export/image/c08jkvunuxu2c2d/07033872208ef8316c10e2425e4b3050/Zaklyucheni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4630399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06106" y="949036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1600200"/>
            <a:ext cx="7468553" cy="417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0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endParaRPr lang="ru-RU" sz="2400" dirty="0" smtClean="0"/>
          </a:p>
          <a:p>
            <a:pPr>
              <a:lnSpc>
                <a:spcPts val="30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Инновационный подход к логопедии.</a:t>
            </a:r>
          </a:p>
          <a:p>
            <a:pPr>
              <a:lnSpc>
                <a:spcPts val="30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 Объединение технологий и традиционных методов. </a:t>
            </a:r>
          </a:p>
          <a:p>
            <a:pPr>
              <a:lnSpc>
                <a:spcPts val="3000"/>
              </a:lnSpc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</a:rPr>
              <a:t>Развитие инженерного мышления у детей через интерактивные упражнения.</a:t>
            </a:r>
          </a:p>
          <a:p>
            <a:pPr>
              <a:lnSpc>
                <a:spcPts val="3000"/>
              </a:lnSpc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lnSpc>
                <a:spcPts val="30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 Цель: </a:t>
            </a:r>
            <a:r>
              <a:rPr lang="ru-RU" sz="2400" dirty="0" smtClean="0">
                <a:solidFill>
                  <a:schemeClr val="bg1"/>
                </a:solidFill>
              </a:rPr>
              <a:t>улучшение речи и познавательных способностей.</a:t>
            </a:r>
          </a:p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6059329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340287" y="6041469"/>
            <a:ext cx="2578775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250"/>
              </a:lnSpc>
            </a:pPr>
            <a:endParaRPr lang="en-US" sz="2350" dirty="0">
              <a:solidFill>
                <a:schemeClr val="bg1"/>
              </a:solidFill>
            </a:endParaRPr>
          </a:p>
        </p:txBody>
      </p:sp>
      <p:sp>
        <p:nvSpPr>
          <p:cNvPr id="13" name="Text 1"/>
          <p:cNvSpPr/>
          <p:nvPr/>
        </p:nvSpPr>
        <p:spPr>
          <a:xfrm>
            <a:off x="837724" y="949036"/>
            <a:ext cx="7468553" cy="4823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400" b="1" dirty="0" smtClean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Интерактивное зеркало </a:t>
            </a:r>
            <a:r>
              <a:rPr lang="en-US" sz="2400" dirty="0" smtClean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— инновационный инструмент для развития творческих способностей детей. Оно вовлекает ребенка в познание мира через игру и взаимодействие с цифровыми </a:t>
            </a:r>
            <a:r>
              <a:rPr lang="en-US" sz="2400" smtClean="0">
                <a:solidFill>
                  <a:srgbClr val="CAD6DE"/>
                </a:solidFill>
                <a:ea typeface="Cabin" pitchFamily="34" charset="-122"/>
                <a:cs typeface="Cabin" pitchFamily="34" charset="-120"/>
              </a:rPr>
              <a:t>объектами.</a:t>
            </a:r>
            <a:endParaRPr lang="ru-RU" sz="2400" smtClean="0">
              <a:solidFill>
                <a:srgbClr val="CAD6DE"/>
              </a:solidFill>
              <a:ea typeface="Cabin" pitchFamily="34" charset="-122"/>
              <a:cs typeface="Cabin" pitchFamily="34" charset="-120"/>
            </a:endParaRPr>
          </a:p>
          <a:p>
            <a:pPr marL="0" indent="0" algn="l">
              <a:lnSpc>
                <a:spcPts val="3000"/>
              </a:lnSpc>
              <a:buNone/>
            </a:pPr>
            <a:endParaRPr lang="ru-RU" sz="2400" smtClean="0">
              <a:solidFill>
                <a:srgbClr val="CAD6DE"/>
              </a:solidFill>
            </a:endParaRPr>
          </a:p>
          <a:p>
            <a:pPr marL="0" indent="0" algn="l">
              <a:lnSpc>
                <a:spcPts val="3000"/>
              </a:lnSpc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assets.api.gamma.app/export/image/c08jkvunuxu2c2d/1adfb0519ed7333c5507ee4a28e6a161/Razvitie-inzhenernogo-myshleniya-klyuchevye-aspekt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42530"/>
            <a:ext cx="10299164" cy="8102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24124" y="1052870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Уникальное логопедическое зеркало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379309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6424374" y="3851077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1959" y="3793093"/>
            <a:ext cx="295644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0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Мультисенсорная система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7101959" y="4640580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Сочетает работу с зеркалом и сенсорные методики.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10178058" y="3793093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9" name="Text 6"/>
          <p:cNvSpPr/>
          <p:nvPr/>
        </p:nvSpPr>
        <p:spPr>
          <a:xfrm>
            <a:off x="10278308" y="3851077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smtClean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10955893" y="379309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Развитие речи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10955893" y="4288631"/>
            <a:ext cx="28367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Эффективно для развития речевых функций.</a:t>
            </a:r>
            <a:endParaRPr lang="en-US" sz="1850" dirty="0"/>
          </a:p>
        </p:txBody>
      </p:sp>
      <p:sp>
        <p:nvSpPr>
          <p:cNvPr id="12" name="Shape 9"/>
          <p:cNvSpPr/>
          <p:nvPr/>
        </p:nvSpPr>
        <p:spPr>
          <a:xfrm>
            <a:off x="6324124" y="6298168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3" name="Text 10"/>
          <p:cNvSpPr/>
          <p:nvPr/>
        </p:nvSpPr>
        <p:spPr>
          <a:xfrm>
            <a:off x="6424374" y="6356152"/>
            <a:ext cx="337899" cy="42243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7101959" y="6298168"/>
            <a:ext cx="387215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Ритмический праксис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101959" y="6793706"/>
            <a:ext cx="669071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Помогает в развитии ритмического праксиса.</a:t>
            </a:r>
            <a:endParaRPr lang="en-US" sz="18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131" y="256758"/>
            <a:ext cx="5771978" cy="768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06106" y="949036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37724" y="1600200"/>
            <a:ext cx="7468553" cy="41720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837724" y="6059329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340287" y="6041469"/>
            <a:ext cx="2578775" cy="4188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250"/>
              </a:lnSpc>
            </a:pPr>
            <a:endParaRPr lang="en-US" sz="2350" dirty="0">
              <a:solidFill>
                <a:schemeClr val="bg1"/>
              </a:solidFill>
            </a:endParaRPr>
          </a:p>
        </p:txBody>
      </p:sp>
      <p:sp>
        <p:nvSpPr>
          <p:cNvPr id="13" name="Text 1"/>
          <p:cNvSpPr/>
          <p:nvPr/>
        </p:nvSpPr>
        <p:spPr>
          <a:xfrm>
            <a:off x="837724" y="949036"/>
            <a:ext cx="7468553" cy="4823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Концепция интерактивного логопедического зеркала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Определение: устройство, сочетающее зеркало и интерактивный дисплей.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Функциональность: отображение упражнений, обратная связь в реальном времени, игровые элементы.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Технологии: распознавание речи, компьютерное зрение, сенсорный ввод.</a:t>
            </a: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Основано на исследованиях в области нейропсихологии и когнитивной науки.</a:t>
            </a:r>
          </a:p>
          <a:p>
            <a:pPr marL="0" indent="0" algn="l">
              <a:lnSpc>
                <a:spcPts val="3000"/>
              </a:lnSpc>
              <a:buNone/>
            </a:pPr>
            <a:endParaRPr lang="en-US" sz="18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45472" y="1125196"/>
            <a:ext cx="5508154" cy="552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37724" y="843320"/>
            <a:ext cx="7468553" cy="211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Преимущества интерактивного зеркала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3356134"/>
            <a:ext cx="598408" cy="5984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675448" y="331434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Моторика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675448" y="3809881"/>
            <a:ext cx="663082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Развитие моторики и координации движений.</a:t>
            </a:r>
            <a:endParaRPr lang="en-US" sz="18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724" y="4952762"/>
            <a:ext cx="598408" cy="5984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675448" y="491097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Креативность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1675448" y="5406509"/>
            <a:ext cx="663082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Стимуляция креативности и воображения.</a:t>
            </a:r>
            <a:endParaRPr lang="en-US" sz="18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6549390"/>
            <a:ext cx="598408" cy="5984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75448" y="650759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Инженерия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675448" y="7003137"/>
            <a:ext cx="6630829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Формирование основ инженерных знаний</a:t>
            </a:r>
            <a:r>
              <a:rPr lang="en-US" sz="1850" dirty="0" smtClean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.</a:t>
            </a:r>
            <a:endParaRPr lang="en-US" sz="185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48255" y="312248"/>
            <a:ext cx="5825836" cy="776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assets.api.gamma.app/export/image/c08jkvunuxu2c2d/06f547d50f6a869b58b7df3333f22184/Primery-interaktivnyh-uprazhneni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630400" cy="822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324124" y="1045250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Социальная адаптация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2812256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Совместные занятия развивают коммуникативные навыки и умение работать в команде.</a:t>
            </a:r>
            <a:endParaRPr lang="en-US" sz="1850" dirty="0"/>
          </a:p>
        </p:txBody>
      </p:sp>
      <p:sp>
        <p:nvSpPr>
          <p:cNvPr id="5" name="Shape 2"/>
          <p:cNvSpPr/>
          <p:nvPr/>
        </p:nvSpPr>
        <p:spPr>
          <a:xfrm>
            <a:off x="6324124" y="3847505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304755"/>
          </a:solidFill>
          <a:ln/>
        </p:spPr>
      </p:sp>
      <p:sp>
        <p:nvSpPr>
          <p:cNvPr id="6" name="Text 3"/>
          <p:cNvSpPr/>
          <p:nvPr/>
        </p:nvSpPr>
        <p:spPr>
          <a:xfrm>
            <a:off x="6563439" y="408682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Коммуникация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6563439" y="4582358"/>
            <a:ext cx="31359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Развитие навыков общения.</a:t>
            </a:r>
            <a:endParaRPr lang="en-US" sz="1850" dirty="0"/>
          </a:p>
        </p:txBody>
      </p:sp>
      <p:sp>
        <p:nvSpPr>
          <p:cNvPr id="8" name="Shape 5"/>
          <p:cNvSpPr/>
          <p:nvPr/>
        </p:nvSpPr>
        <p:spPr>
          <a:xfrm>
            <a:off x="10178058" y="3847505"/>
            <a:ext cx="3614618" cy="1740218"/>
          </a:xfrm>
          <a:prstGeom prst="roundRect">
            <a:avLst>
              <a:gd name="adj" fmla="val 2063"/>
            </a:avLst>
          </a:prstGeom>
          <a:solidFill>
            <a:srgbClr val="304755"/>
          </a:solidFill>
          <a:ln/>
        </p:spPr>
      </p:sp>
      <p:sp>
        <p:nvSpPr>
          <p:cNvPr id="9" name="Text 6"/>
          <p:cNvSpPr/>
          <p:nvPr/>
        </p:nvSpPr>
        <p:spPr>
          <a:xfrm>
            <a:off x="10417373" y="4086820"/>
            <a:ext cx="3135987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Командная работа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10417373" y="4934307"/>
            <a:ext cx="3135987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Умение работать в группе.</a:t>
            </a:r>
            <a:endParaRPr lang="en-US" sz="1850" dirty="0"/>
          </a:p>
        </p:txBody>
      </p:sp>
      <p:sp>
        <p:nvSpPr>
          <p:cNvPr id="11" name="Shape 8"/>
          <p:cNvSpPr/>
          <p:nvPr/>
        </p:nvSpPr>
        <p:spPr>
          <a:xfrm>
            <a:off x="6324124" y="5827038"/>
            <a:ext cx="7468553" cy="1357193"/>
          </a:xfrm>
          <a:prstGeom prst="roundRect">
            <a:avLst>
              <a:gd name="adj" fmla="val 2646"/>
            </a:avLst>
          </a:prstGeom>
          <a:solidFill>
            <a:srgbClr val="304755"/>
          </a:solidFill>
          <a:ln/>
        </p:spPr>
      </p:sp>
      <p:sp>
        <p:nvSpPr>
          <p:cNvPr id="12" name="Text 9"/>
          <p:cNvSpPr/>
          <p:nvPr/>
        </p:nvSpPr>
        <p:spPr>
          <a:xfrm>
            <a:off x="6563439" y="606635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Социализация</a:t>
            </a:r>
            <a:endParaRPr lang="en-US" sz="2200" dirty="0"/>
          </a:p>
        </p:txBody>
      </p:sp>
      <p:sp>
        <p:nvSpPr>
          <p:cNvPr id="13" name="Text 10"/>
          <p:cNvSpPr/>
          <p:nvPr/>
        </p:nvSpPr>
        <p:spPr>
          <a:xfrm>
            <a:off x="6563439" y="6561892"/>
            <a:ext cx="6989921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Адаптация в обществе.</a:t>
            </a:r>
            <a:endParaRPr lang="en-US" sz="185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103" y="373153"/>
            <a:ext cx="5429265" cy="72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9117" y="1121926"/>
            <a:ext cx="7420213" cy="657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50"/>
              </a:lnSpc>
              <a:buNone/>
            </a:pPr>
            <a:r>
              <a:rPr lang="en-US" sz="41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Конструкторские игры</a:t>
            </a:r>
            <a:endParaRPr lang="en-US" sz="4100" dirty="0"/>
          </a:p>
        </p:txBody>
      </p:sp>
      <p:sp>
        <p:nvSpPr>
          <p:cNvPr id="4" name="Text 1"/>
          <p:cNvSpPr/>
          <p:nvPr/>
        </p:nvSpPr>
        <p:spPr>
          <a:xfrm>
            <a:off x="6269117" y="2115145"/>
            <a:ext cx="7578566" cy="7153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Дети собирают виртуальные модели, развивая пространственное мышление и умение решать технические задачи.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117" y="3082052"/>
            <a:ext cx="1118116" cy="134183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722632" y="3305651"/>
            <a:ext cx="2772489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Проектирование</a:t>
            </a:r>
            <a:endParaRPr lang="en-US" sz="20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117" y="4423886"/>
            <a:ext cx="1118116" cy="134183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22632" y="4647486"/>
            <a:ext cx="2631043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Сборка</a:t>
            </a:r>
            <a:endParaRPr lang="en-US" sz="205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9117" y="5765721"/>
            <a:ext cx="1118116" cy="134183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7722632" y="5989320"/>
            <a:ext cx="2631043" cy="3288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Тестирование</a:t>
            </a:r>
            <a:endParaRPr lang="en-US" sz="2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303</Words>
  <Application>Microsoft Office PowerPoint</Application>
  <PresentationFormat>Произвольный</PresentationFormat>
  <Paragraphs>86</Paragraphs>
  <Slides>14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Wingdings</vt:lpstr>
      <vt:lpstr>Cabin</vt:lpstr>
      <vt:lpstr>Unbounded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Ирина</cp:lastModifiedBy>
  <cp:revision>11</cp:revision>
  <dcterms:created xsi:type="dcterms:W3CDTF">2025-03-19T09:09:54Z</dcterms:created>
  <dcterms:modified xsi:type="dcterms:W3CDTF">2025-03-21T04:39:52Z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3357790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D10.3.2</vt:lpwstr>
  </property>
</Properties>
</file>